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5" r:id="rId19"/>
    <p:sldId id="274"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94694"/>
  </p:normalViewPr>
  <p:slideViewPr>
    <p:cSldViewPr snapToGrid="0" snapToObjects="1">
      <p:cViewPr varScale="1">
        <p:scale>
          <a:sx n="121" d="100"/>
          <a:sy n="121"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F13C99-FC8D-403A-B153-6CB88DCAB07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2D60AA9-2F87-44A7-B5C9-97EF018EBB01}">
      <dgm:prSet/>
      <dgm:spPr/>
      <dgm:t>
        <a:bodyPr/>
        <a:lstStyle/>
        <a:p>
          <a:r>
            <a:rPr lang="en-US"/>
            <a:t>How to use NetBeans IDE to create and manage a JAVA development project</a:t>
          </a:r>
        </a:p>
      </dgm:t>
    </dgm:pt>
    <dgm:pt modelId="{5AF94236-601E-4E70-B592-9A5057004D01}" type="parTrans" cxnId="{ECE9F0F2-EC73-434D-9DF1-1206198BA7B3}">
      <dgm:prSet/>
      <dgm:spPr/>
      <dgm:t>
        <a:bodyPr/>
        <a:lstStyle/>
        <a:p>
          <a:endParaRPr lang="en-US"/>
        </a:p>
      </dgm:t>
    </dgm:pt>
    <dgm:pt modelId="{13CF432C-2829-48A5-B115-27AF68598CFE}" type="sibTrans" cxnId="{ECE9F0F2-EC73-434D-9DF1-1206198BA7B3}">
      <dgm:prSet/>
      <dgm:spPr/>
      <dgm:t>
        <a:bodyPr/>
        <a:lstStyle/>
        <a:p>
          <a:endParaRPr lang="en-US"/>
        </a:p>
      </dgm:t>
    </dgm:pt>
    <dgm:pt modelId="{C0E70691-7B6E-453A-A365-478DFFEBD7E3}">
      <dgm:prSet/>
      <dgm:spPr/>
      <dgm:t>
        <a:bodyPr/>
        <a:lstStyle/>
        <a:p>
          <a:r>
            <a:rPr lang="en-US"/>
            <a:t>How to create a GUI application from UML and wire diagrams</a:t>
          </a:r>
        </a:p>
      </dgm:t>
    </dgm:pt>
    <dgm:pt modelId="{4744C8E3-ACD2-4BF2-9650-57EDB54ED018}" type="parTrans" cxnId="{716D5AEC-5C86-491F-A2AF-6969BA906B04}">
      <dgm:prSet/>
      <dgm:spPr/>
      <dgm:t>
        <a:bodyPr/>
        <a:lstStyle/>
        <a:p>
          <a:endParaRPr lang="en-US"/>
        </a:p>
      </dgm:t>
    </dgm:pt>
    <dgm:pt modelId="{7FF162CF-C756-4B11-978C-259CC732E5AD}" type="sibTrans" cxnId="{716D5AEC-5C86-491F-A2AF-6969BA906B04}">
      <dgm:prSet/>
      <dgm:spPr/>
      <dgm:t>
        <a:bodyPr/>
        <a:lstStyle/>
        <a:p>
          <a:endParaRPr lang="en-US"/>
        </a:p>
      </dgm:t>
    </dgm:pt>
    <dgm:pt modelId="{FBD2AE46-EF20-460F-9963-0F8E480A9A20}">
      <dgm:prSet/>
      <dgm:spPr/>
      <dgm:t>
        <a:bodyPr/>
        <a:lstStyle/>
        <a:p>
          <a:r>
            <a:rPr lang="en-US"/>
            <a:t>How to code a GUI application to read and write information to a database</a:t>
          </a:r>
        </a:p>
      </dgm:t>
    </dgm:pt>
    <dgm:pt modelId="{78554D16-B362-4137-B58E-7062E159274C}" type="parTrans" cxnId="{B006BDC3-8600-45A5-8C0B-45BD0E46CB32}">
      <dgm:prSet/>
      <dgm:spPr/>
      <dgm:t>
        <a:bodyPr/>
        <a:lstStyle/>
        <a:p>
          <a:endParaRPr lang="en-US"/>
        </a:p>
      </dgm:t>
    </dgm:pt>
    <dgm:pt modelId="{7DF5E5F4-879E-43DD-BA01-CEF6EA640836}" type="sibTrans" cxnId="{B006BDC3-8600-45A5-8C0B-45BD0E46CB32}">
      <dgm:prSet/>
      <dgm:spPr/>
      <dgm:t>
        <a:bodyPr/>
        <a:lstStyle/>
        <a:p>
          <a:endParaRPr lang="en-US"/>
        </a:p>
      </dgm:t>
    </dgm:pt>
    <dgm:pt modelId="{CFC7F2C1-6CA9-F244-8858-44E3AEA98041}" type="pres">
      <dgm:prSet presAssocID="{BCF13C99-FC8D-403A-B153-6CB88DCAB078}" presName="linear" presStyleCnt="0">
        <dgm:presLayoutVars>
          <dgm:animLvl val="lvl"/>
          <dgm:resizeHandles val="exact"/>
        </dgm:presLayoutVars>
      </dgm:prSet>
      <dgm:spPr/>
    </dgm:pt>
    <dgm:pt modelId="{520F5DE2-92F3-CF45-B85B-CC7567D0B013}" type="pres">
      <dgm:prSet presAssocID="{A2D60AA9-2F87-44A7-B5C9-97EF018EBB01}" presName="parentText" presStyleLbl="node1" presStyleIdx="0" presStyleCnt="3">
        <dgm:presLayoutVars>
          <dgm:chMax val="0"/>
          <dgm:bulletEnabled val="1"/>
        </dgm:presLayoutVars>
      </dgm:prSet>
      <dgm:spPr/>
    </dgm:pt>
    <dgm:pt modelId="{99DE1F07-924E-9C4E-B6B5-8526972EA567}" type="pres">
      <dgm:prSet presAssocID="{13CF432C-2829-48A5-B115-27AF68598CFE}" presName="spacer" presStyleCnt="0"/>
      <dgm:spPr/>
    </dgm:pt>
    <dgm:pt modelId="{F42A0BC3-91C4-174B-8B98-3E12FDB6FD42}" type="pres">
      <dgm:prSet presAssocID="{C0E70691-7B6E-453A-A365-478DFFEBD7E3}" presName="parentText" presStyleLbl="node1" presStyleIdx="1" presStyleCnt="3">
        <dgm:presLayoutVars>
          <dgm:chMax val="0"/>
          <dgm:bulletEnabled val="1"/>
        </dgm:presLayoutVars>
      </dgm:prSet>
      <dgm:spPr/>
    </dgm:pt>
    <dgm:pt modelId="{B437F8B7-4993-5F41-BCED-7A1585E34299}" type="pres">
      <dgm:prSet presAssocID="{7FF162CF-C756-4B11-978C-259CC732E5AD}" presName="spacer" presStyleCnt="0"/>
      <dgm:spPr/>
    </dgm:pt>
    <dgm:pt modelId="{C32A6ED6-ADFC-9148-8F02-5A8F2879ABB8}" type="pres">
      <dgm:prSet presAssocID="{FBD2AE46-EF20-460F-9963-0F8E480A9A20}" presName="parentText" presStyleLbl="node1" presStyleIdx="2" presStyleCnt="3">
        <dgm:presLayoutVars>
          <dgm:chMax val="0"/>
          <dgm:bulletEnabled val="1"/>
        </dgm:presLayoutVars>
      </dgm:prSet>
      <dgm:spPr/>
    </dgm:pt>
  </dgm:ptLst>
  <dgm:cxnLst>
    <dgm:cxn modelId="{3F64EC71-B7F0-714B-9D9D-8F1A1DCFC78B}" type="presOf" srcId="{FBD2AE46-EF20-460F-9963-0F8E480A9A20}" destId="{C32A6ED6-ADFC-9148-8F02-5A8F2879ABB8}" srcOrd="0" destOrd="0" presId="urn:microsoft.com/office/officeart/2005/8/layout/vList2"/>
    <dgm:cxn modelId="{B006BDC3-8600-45A5-8C0B-45BD0E46CB32}" srcId="{BCF13C99-FC8D-403A-B153-6CB88DCAB078}" destId="{FBD2AE46-EF20-460F-9963-0F8E480A9A20}" srcOrd="2" destOrd="0" parTransId="{78554D16-B362-4137-B58E-7062E159274C}" sibTransId="{7DF5E5F4-879E-43DD-BA01-CEF6EA640836}"/>
    <dgm:cxn modelId="{437232D3-733A-5343-A353-132601730263}" type="presOf" srcId="{BCF13C99-FC8D-403A-B153-6CB88DCAB078}" destId="{CFC7F2C1-6CA9-F244-8858-44E3AEA98041}" srcOrd="0" destOrd="0" presId="urn:microsoft.com/office/officeart/2005/8/layout/vList2"/>
    <dgm:cxn modelId="{9E23D4E3-E5F1-C748-9640-EDDF26AA5A73}" type="presOf" srcId="{A2D60AA9-2F87-44A7-B5C9-97EF018EBB01}" destId="{520F5DE2-92F3-CF45-B85B-CC7567D0B013}" srcOrd="0" destOrd="0" presId="urn:microsoft.com/office/officeart/2005/8/layout/vList2"/>
    <dgm:cxn modelId="{716D5AEC-5C86-491F-A2AF-6969BA906B04}" srcId="{BCF13C99-FC8D-403A-B153-6CB88DCAB078}" destId="{C0E70691-7B6E-453A-A365-478DFFEBD7E3}" srcOrd="1" destOrd="0" parTransId="{4744C8E3-ACD2-4BF2-9650-57EDB54ED018}" sibTransId="{7FF162CF-C756-4B11-978C-259CC732E5AD}"/>
    <dgm:cxn modelId="{ECE9F0F2-EC73-434D-9DF1-1206198BA7B3}" srcId="{BCF13C99-FC8D-403A-B153-6CB88DCAB078}" destId="{A2D60AA9-2F87-44A7-B5C9-97EF018EBB01}" srcOrd="0" destOrd="0" parTransId="{5AF94236-601E-4E70-B592-9A5057004D01}" sibTransId="{13CF432C-2829-48A5-B115-27AF68598CFE}"/>
    <dgm:cxn modelId="{9EE4A5FB-74A8-D946-B80C-CB8832FB6F82}" type="presOf" srcId="{C0E70691-7B6E-453A-A365-478DFFEBD7E3}" destId="{F42A0BC3-91C4-174B-8B98-3E12FDB6FD42}" srcOrd="0" destOrd="0" presId="urn:microsoft.com/office/officeart/2005/8/layout/vList2"/>
    <dgm:cxn modelId="{8F7EBCFB-51A6-AE48-A811-BBA2262CE370}" type="presParOf" srcId="{CFC7F2C1-6CA9-F244-8858-44E3AEA98041}" destId="{520F5DE2-92F3-CF45-B85B-CC7567D0B013}" srcOrd="0" destOrd="0" presId="urn:microsoft.com/office/officeart/2005/8/layout/vList2"/>
    <dgm:cxn modelId="{1B6CEA95-E14E-A444-AA82-0F05099ADAB8}" type="presParOf" srcId="{CFC7F2C1-6CA9-F244-8858-44E3AEA98041}" destId="{99DE1F07-924E-9C4E-B6B5-8526972EA567}" srcOrd="1" destOrd="0" presId="urn:microsoft.com/office/officeart/2005/8/layout/vList2"/>
    <dgm:cxn modelId="{5D6515D3-8E25-6746-8272-05BEAAC6725C}" type="presParOf" srcId="{CFC7F2C1-6CA9-F244-8858-44E3AEA98041}" destId="{F42A0BC3-91C4-174B-8B98-3E12FDB6FD42}" srcOrd="2" destOrd="0" presId="urn:microsoft.com/office/officeart/2005/8/layout/vList2"/>
    <dgm:cxn modelId="{7C3FED29-E866-4C46-9317-A789961AECCA}" type="presParOf" srcId="{CFC7F2C1-6CA9-F244-8858-44E3AEA98041}" destId="{B437F8B7-4993-5F41-BCED-7A1585E34299}" srcOrd="3" destOrd="0" presId="urn:microsoft.com/office/officeart/2005/8/layout/vList2"/>
    <dgm:cxn modelId="{36E67BB7-1DB6-8846-8BFA-21DB2F083092}" type="presParOf" srcId="{CFC7F2C1-6CA9-F244-8858-44E3AEA98041}" destId="{C32A6ED6-ADFC-9148-8F02-5A8F2879ABB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F5DE2-92F3-CF45-B85B-CC7567D0B013}">
      <dsp:nvSpPr>
        <dsp:cNvPr id="0" name=""/>
        <dsp:cNvSpPr/>
      </dsp:nvSpPr>
      <dsp:spPr>
        <a:xfrm>
          <a:off x="0" y="69508"/>
          <a:ext cx="7559504" cy="1979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How to use NetBeans IDE to create and manage a JAVA development project</a:t>
          </a:r>
        </a:p>
      </dsp:txBody>
      <dsp:txXfrm>
        <a:off x="96638" y="166146"/>
        <a:ext cx="7366228" cy="1786364"/>
      </dsp:txXfrm>
    </dsp:sp>
    <dsp:sp modelId="{F42A0BC3-91C4-174B-8B98-3E12FDB6FD42}">
      <dsp:nvSpPr>
        <dsp:cNvPr id="0" name=""/>
        <dsp:cNvSpPr/>
      </dsp:nvSpPr>
      <dsp:spPr>
        <a:xfrm>
          <a:off x="0" y="2152828"/>
          <a:ext cx="7559504" cy="19796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How to create a GUI application from UML and wire diagrams</a:t>
          </a:r>
        </a:p>
      </dsp:txBody>
      <dsp:txXfrm>
        <a:off x="96638" y="2249466"/>
        <a:ext cx="7366228" cy="1786364"/>
      </dsp:txXfrm>
    </dsp:sp>
    <dsp:sp modelId="{C32A6ED6-ADFC-9148-8F02-5A8F2879ABB8}">
      <dsp:nvSpPr>
        <dsp:cNvPr id="0" name=""/>
        <dsp:cNvSpPr/>
      </dsp:nvSpPr>
      <dsp:spPr>
        <a:xfrm>
          <a:off x="0" y="4236148"/>
          <a:ext cx="7559504" cy="19796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How to code a GUI application to read and write information to a database</a:t>
          </a:r>
        </a:p>
      </dsp:txBody>
      <dsp:txXfrm>
        <a:off x="96638" y="4332786"/>
        <a:ext cx="7366228" cy="17863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185B-2547-4E47-A8BF-AFD1D701D4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77CF31-F232-C74F-B971-D16528A6C4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7D8F1-C770-D74D-A402-6A6177EC45AA}"/>
              </a:ext>
            </a:extLst>
          </p:cNvPr>
          <p:cNvSpPr>
            <a:spLocks noGrp="1"/>
          </p:cNvSpPr>
          <p:nvPr>
            <p:ph type="dt" sz="half" idx="10"/>
          </p:nvPr>
        </p:nvSpPr>
        <p:spPr/>
        <p:txBody>
          <a:bodyPr/>
          <a:lstStyle/>
          <a:p>
            <a:fld id="{6D2FC39D-8828-124A-AF03-CFA176113CC2}" type="datetimeFigureOut">
              <a:rPr lang="en-US" smtClean="0"/>
              <a:t>10/23/21</a:t>
            </a:fld>
            <a:endParaRPr lang="en-US"/>
          </a:p>
        </p:txBody>
      </p:sp>
      <p:sp>
        <p:nvSpPr>
          <p:cNvPr id="5" name="Footer Placeholder 4">
            <a:extLst>
              <a:ext uri="{FF2B5EF4-FFF2-40B4-BE49-F238E27FC236}">
                <a16:creationId xmlns:a16="http://schemas.microsoft.com/office/drawing/2014/main" id="{3D6A123F-A7F3-524A-9D24-3A2F5F98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5F87FB-C9E9-0242-BF36-EE95A2CBD970}"/>
              </a:ext>
            </a:extLst>
          </p:cNvPr>
          <p:cNvSpPr>
            <a:spLocks noGrp="1"/>
          </p:cNvSpPr>
          <p:nvPr>
            <p:ph type="sldNum" sz="quarter" idx="12"/>
          </p:nvPr>
        </p:nvSpPr>
        <p:spPr/>
        <p:txBody>
          <a:bodyPr/>
          <a:lstStyle/>
          <a:p>
            <a:fld id="{D673A1C0-C9FE-0441-B1AE-9655DE400D05}" type="slidenum">
              <a:rPr lang="en-US" smtClean="0"/>
              <a:t>‹#›</a:t>
            </a:fld>
            <a:endParaRPr lang="en-US"/>
          </a:p>
        </p:txBody>
      </p:sp>
    </p:spTree>
    <p:extLst>
      <p:ext uri="{BB962C8B-B14F-4D97-AF65-F5344CB8AC3E}">
        <p14:creationId xmlns:p14="http://schemas.microsoft.com/office/powerpoint/2010/main" val="393125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66BD-4C67-6A43-A28F-9E63165E54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0139E4-1DD5-EC4D-AFD5-1057E140F4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34A6A-05D9-FD4C-8FC5-269B44EF8243}"/>
              </a:ext>
            </a:extLst>
          </p:cNvPr>
          <p:cNvSpPr>
            <a:spLocks noGrp="1"/>
          </p:cNvSpPr>
          <p:nvPr>
            <p:ph type="dt" sz="half" idx="10"/>
          </p:nvPr>
        </p:nvSpPr>
        <p:spPr/>
        <p:txBody>
          <a:bodyPr/>
          <a:lstStyle/>
          <a:p>
            <a:fld id="{6D2FC39D-8828-124A-AF03-CFA176113CC2}" type="datetimeFigureOut">
              <a:rPr lang="en-US" smtClean="0"/>
              <a:t>10/23/21</a:t>
            </a:fld>
            <a:endParaRPr lang="en-US"/>
          </a:p>
        </p:txBody>
      </p:sp>
      <p:sp>
        <p:nvSpPr>
          <p:cNvPr id="5" name="Footer Placeholder 4">
            <a:extLst>
              <a:ext uri="{FF2B5EF4-FFF2-40B4-BE49-F238E27FC236}">
                <a16:creationId xmlns:a16="http://schemas.microsoft.com/office/drawing/2014/main" id="{61CD8B84-0117-8B4E-840D-B0A0043107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C5587-1743-5C4C-85F2-F71E40EA7771}"/>
              </a:ext>
            </a:extLst>
          </p:cNvPr>
          <p:cNvSpPr>
            <a:spLocks noGrp="1"/>
          </p:cNvSpPr>
          <p:nvPr>
            <p:ph type="sldNum" sz="quarter" idx="12"/>
          </p:nvPr>
        </p:nvSpPr>
        <p:spPr/>
        <p:txBody>
          <a:bodyPr/>
          <a:lstStyle/>
          <a:p>
            <a:fld id="{D673A1C0-C9FE-0441-B1AE-9655DE400D05}" type="slidenum">
              <a:rPr lang="en-US" smtClean="0"/>
              <a:t>‹#›</a:t>
            </a:fld>
            <a:endParaRPr lang="en-US"/>
          </a:p>
        </p:txBody>
      </p:sp>
    </p:spTree>
    <p:extLst>
      <p:ext uri="{BB962C8B-B14F-4D97-AF65-F5344CB8AC3E}">
        <p14:creationId xmlns:p14="http://schemas.microsoft.com/office/powerpoint/2010/main" val="3969649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9FBC6-0763-BB44-B148-CA834C940A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FBFF48-0C6D-6449-9321-604493B868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5F814-C5AE-8547-B0F9-9D2D2C293938}"/>
              </a:ext>
            </a:extLst>
          </p:cNvPr>
          <p:cNvSpPr>
            <a:spLocks noGrp="1"/>
          </p:cNvSpPr>
          <p:nvPr>
            <p:ph type="dt" sz="half" idx="10"/>
          </p:nvPr>
        </p:nvSpPr>
        <p:spPr/>
        <p:txBody>
          <a:bodyPr/>
          <a:lstStyle/>
          <a:p>
            <a:fld id="{6D2FC39D-8828-124A-AF03-CFA176113CC2}" type="datetimeFigureOut">
              <a:rPr lang="en-US" smtClean="0"/>
              <a:t>10/23/21</a:t>
            </a:fld>
            <a:endParaRPr lang="en-US"/>
          </a:p>
        </p:txBody>
      </p:sp>
      <p:sp>
        <p:nvSpPr>
          <p:cNvPr id="5" name="Footer Placeholder 4">
            <a:extLst>
              <a:ext uri="{FF2B5EF4-FFF2-40B4-BE49-F238E27FC236}">
                <a16:creationId xmlns:a16="http://schemas.microsoft.com/office/drawing/2014/main" id="{3D3332A8-653C-9541-AE5A-F32C5B265A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DBA-4328-F44D-96AD-7F8E3E9AF7C0}"/>
              </a:ext>
            </a:extLst>
          </p:cNvPr>
          <p:cNvSpPr>
            <a:spLocks noGrp="1"/>
          </p:cNvSpPr>
          <p:nvPr>
            <p:ph type="sldNum" sz="quarter" idx="12"/>
          </p:nvPr>
        </p:nvSpPr>
        <p:spPr/>
        <p:txBody>
          <a:bodyPr/>
          <a:lstStyle/>
          <a:p>
            <a:fld id="{D673A1C0-C9FE-0441-B1AE-9655DE400D05}" type="slidenum">
              <a:rPr lang="en-US" smtClean="0"/>
              <a:t>‹#›</a:t>
            </a:fld>
            <a:endParaRPr lang="en-US"/>
          </a:p>
        </p:txBody>
      </p:sp>
    </p:spTree>
    <p:extLst>
      <p:ext uri="{BB962C8B-B14F-4D97-AF65-F5344CB8AC3E}">
        <p14:creationId xmlns:p14="http://schemas.microsoft.com/office/powerpoint/2010/main" val="3042409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348E-3637-6046-8B0E-D3BB5A462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00DE4A-70AE-4C44-B6BB-38B6B5C10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200013-9940-B24B-884D-6F9403613DF1}"/>
              </a:ext>
            </a:extLst>
          </p:cNvPr>
          <p:cNvSpPr>
            <a:spLocks noGrp="1"/>
          </p:cNvSpPr>
          <p:nvPr>
            <p:ph type="dt" sz="half" idx="10"/>
          </p:nvPr>
        </p:nvSpPr>
        <p:spPr/>
        <p:txBody>
          <a:bodyPr/>
          <a:lstStyle/>
          <a:p>
            <a:fld id="{6D2FC39D-8828-124A-AF03-CFA176113CC2}" type="datetimeFigureOut">
              <a:rPr lang="en-US" smtClean="0"/>
              <a:t>10/23/21</a:t>
            </a:fld>
            <a:endParaRPr lang="en-US"/>
          </a:p>
        </p:txBody>
      </p:sp>
      <p:sp>
        <p:nvSpPr>
          <p:cNvPr id="5" name="Footer Placeholder 4">
            <a:extLst>
              <a:ext uri="{FF2B5EF4-FFF2-40B4-BE49-F238E27FC236}">
                <a16:creationId xmlns:a16="http://schemas.microsoft.com/office/drawing/2014/main" id="{08BEA091-C4F6-8448-894C-5F6A6D692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C7DAE-A7A7-FC4D-A7CF-7E565C22D4B1}"/>
              </a:ext>
            </a:extLst>
          </p:cNvPr>
          <p:cNvSpPr>
            <a:spLocks noGrp="1"/>
          </p:cNvSpPr>
          <p:nvPr>
            <p:ph type="sldNum" sz="quarter" idx="12"/>
          </p:nvPr>
        </p:nvSpPr>
        <p:spPr/>
        <p:txBody>
          <a:bodyPr/>
          <a:lstStyle/>
          <a:p>
            <a:fld id="{D673A1C0-C9FE-0441-B1AE-9655DE400D05}" type="slidenum">
              <a:rPr lang="en-US" smtClean="0"/>
              <a:t>‹#›</a:t>
            </a:fld>
            <a:endParaRPr lang="en-US"/>
          </a:p>
        </p:txBody>
      </p:sp>
    </p:spTree>
    <p:extLst>
      <p:ext uri="{BB962C8B-B14F-4D97-AF65-F5344CB8AC3E}">
        <p14:creationId xmlns:p14="http://schemas.microsoft.com/office/powerpoint/2010/main" val="1991258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0A73-5EBA-F143-856E-6193B4CBB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4B0AE2-F10C-B944-A3E4-C0225F04C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EF7C18-C5E7-6243-BFFF-B775147FAF37}"/>
              </a:ext>
            </a:extLst>
          </p:cNvPr>
          <p:cNvSpPr>
            <a:spLocks noGrp="1"/>
          </p:cNvSpPr>
          <p:nvPr>
            <p:ph type="dt" sz="half" idx="10"/>
          </p:nvPr>
        </p:nvSpPr>
        <p:spPr/>
        <p:txBody>
          <a:bodyPr/>
          <a:lstStyle/>
          <a:p>
            <a:fld id="{6D2FC39D-8828-124A-AF03-CFA176113CC2}" type="datetimeFigureOut">
              <a:rPr lang="en-US" smtClean="0"/>
              <a:t>10/23/21</a:t>
            </a:fld>
            <a:endParaRPr lang="en-US"/>
          </a:p>
        </p:txBody>
      </p:sp>
      <p:sp>
        <p:nvSpPr>
          <p:cNvPr id="5" name="Footer Placeholder 4">
            <a:extLst>
              <a:ext uri="{FF2B5EF4-FFF2-40B4-BE49-F238E27FC236}">
                <a16:creationId xmlns:a16="http://schemas.microsoft.com/office/drawing/2014/main" id="{8B7DBE68-40D2-FB4E-9005-64F49181E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A5C89-26E0-9F4D-B668-19B2B3780A86}"/>
              </a:ext>
            </a:extLst>
          </p:cNvPr>
          <p:cNvSpPr>
            <a:spLocks noGrp="1"/>
          </p:cNvSpPr>
          <p:nvPr>
            <p:ph type="sldNum" sz="quarter" idx="12"/>
          </p:nvPr>
        </p:nvSpPr>
        <p:spPr/>
        <p:txBody>
          <a:bodyPr/>
          <a:lstStyle/>
          <a:p>
            <a:fld id="{D673A1C0-C9FE-0441-B1AE-9655DE400D05}" type="slidenum">
              <a:rPr lang="en-US" smtClean="0"/>
              <a:t>‹#›</a:t>
            </a:fld>
            <a:endParaRPr lang="en-US"/>
          </a:p>
        </p:txBody>
      </p:sp>
    </p:spTree>
    <p:extLst>
      <p:ext uri="{BB962C8B-B14F-4D97-AF65-F5344CB8AC3E}">
        <p14:creationId xmlns:p14="http://schemas.microsoft.com/office/powerpoint/2010/main" val="897059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AF38C-41D8-F345-B41C-DCDDE2DBDD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65444D-90D0-584C-A3D7-C6D6E02723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CB7FE0-3DED-814E-96F2-3F0BA297A9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38A3DA-BDE2-2040-B6A3-922962B56267}"/>
              </a:ext>
            </a:extLst>
          </p:cNvPr>
          <p:cNvSpPr>
            <a:spLocks noGrp="1"/>
          </p:cNvSpPr>
          <p:nvPr>
            <p:ph type="dt" sz="half" idx="10"/>
          </p:nvPr>
        </p:nvSpPr>
        <p:spPr/>
        <p:txBody>
          <a:bodyPr/>
          <a:lstStyle/>
          <a:p>
            <a:fld id="{6D2FC39D-8828-124A-AF03-CFA176113CC2}" type="datetimeFigureOut">
              <a:rPr lang="en-US" smtClean="0"/>
              <a:t>10/23/21</a:t>
            </a:fld>
            <a:endParaRPr lang="en-US"/>
          </a:p>
        </p:txBody>
      </p:sp>
      <p:sp>
        <p:nvSpPr>
          <p:cNvPr id="6" name="Footer Placeholder 5">
            <a:extLst>
              <a:ext uri="{FF2B5EF4-FFF2-40B4-BE49-F238E27FC236}">
                <a16:creationId xmlns:a16="http://schemas.microsoft.com/office/drawing/2014/main" id="{930D342A-836A-EC44-9C01-0254BA49B6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C3FEB-7AC1-FA4E-A3BC-9BA51956D34E}"/>
              </a:ext>
            </a:extLst>
          </p:cNvPr>
          <p:cNvSpPr>
            <a:spLocks noGrp="1"/>
          </p:cNvSpPr>
          <p:nvPr>
            <p:ph type="sldNum" sz="quarter" idx="12"/>
          </p:nvPr>
        </p:nvSpPr>
        <p:spPr/>
        <p:txBody>
          <a:bodyPr/>
          <a:lstStyle/>
          <a:p>
            <a:fld id="{D673A1C0-C9FE-0441-B1AE-9655DE400D05}" type="slidenum">
              <a:rPr lang="en-US" smtClean="0"/>
              <a:t>‹#›</a:t>
            </a:fld>
            <a:endParaRPr lang="en-US"/>
          </a:p>
        </p:txBody>
      </p:sp>
    </p:spTree>
    <p:extLst>
      <p:ext uri="{BB962C8B-B14F-4D97-AF65-F5344CB8AC3E}">
        <p14:creationId xmlns:p14="http://schemas.microsoft.com/office/powerpoint/2010/main" val="1495226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5A6EB-0D96-ED4A-B859-8D8ECC3A11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FE840A-DF91-2E4A-BCB0-44472BA90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BD2698-E045-F44D-976A-B2B6589798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4CBFE6-1E19-CC42-8DBA-C9F4A8672C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EE440E-E377-2544-A122-F6A3E38788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7ADA79-8F4C-5C4D-957A-35C7AC2AA8D9}"/>
              </a:ext>
            </a:extLst>
          </p:cNvPr>
          <p:cNvSpPr>
            <a:spLocks noGrp="1"/>
          </p:cNvSpPr>
          <p:nvPr>
            <p:ph type="dt" sz="half" idx="10"/>
          </p:nvPr>
        </p:nvSpPr>
        <p:spPr/>
        <p:txBody>
          <a:bodyPr/>
          <a:lstStyle/>
          <a:p>
            <a:fld id="{6D2FC39D-8828-124A-AF03-CFA176113CC2}" type="datetimeFigureOut">
              <a:rPr lang="en-US" smtClean="0"/>
              <a:t>10/23/21</a:t>
            </a:fld>
            <a:endParaRPr lang="en-US"/>
          </a:p>
        </p:txBody>
      </p:sp>
      <p:sp>
        <p:nvSpPr>
          <p:cNvPr id="8" name="Footer Placeholder 7">
            <a:extLst>
              <a:ext uri="{FF2B5EF4-FFF2-40B4-BE49-F238E27FC236}">
                <a16:creationId xmlns:a16="http://schemas.microsoft.com/office/drawing/2014/main" id="{7CF25115-B81A-1046-81E2-EEE5365B6F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DE5B8-3CC0-444D-B632-2F78F2388D6E}"/>
              </a:ext>
            </a:extLst>
          </p:cNvPr>
          <p:cNvSpPr>
            <a:spLocks noGrp="1"/>
          </p:cNvSpPr>
          <p:nvPr>
            <p:ph type="sldNum" sz="quarter" idx="12"/>
          </p:nvPr>
        </p:nvSpPr>
        <p:spPr/>
        <p:txBody>
          <a:bodyPr/>
          <a:lstStyle/>
          <a:p>
            <a:fld id="{D673A1C0-C9FE-0441-B1AE-9655DE400D05}" type="slidenum">
              <a:rPr lang="en-US" smtClean="0"/>
              <a:t>‹#›</a:t>
            </a:fld>
            <a:endParaRPr lang="en-US"/>
          </a:p>
        </p:txBody>
      </p:sp>
    </p:spTree>
    <p:extLst>
      <p:ext uri="{BB962C8B-B14F-4D97-AF65-F5344CB8AC3E}">
        <p14:creationId xmlns:p14="http://schemas.microsoft.com/office/powerpoint/2010/main" val="35562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BC7E-42C7-D346-A95B-636392CF9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7FF4E2-9822-2F48-A217-AF9D9A5317C1}"/>
              </a:ext>
            </a:extLst>
          </p:cNvPr>
          <p:cNvSpPr>
            <a:spLocks noGrp="1"/>
          </p:cNvSpPr>
          <p:nvPr>
            <p:ph type="dt" sz="half" idx="10"/>
          </p:nvPr>
        </p:nvSpPr>
        <p:spPr/>
        <p:txBody>
          <a:bodyPr/>
          <a:lstStyle/>
          <a:p>
            <a:fld id="{6D2FC39D-8828-124A-AF03-CFA176113CC2}" type="datetimeFigureOut">
              <a:rPr lang="en-US" smtClean="0"/>
              <a:t>10/23/21</a:t>
            </a:fld>
            <a:endParaRPr lang="en-US"/>
          </a:p>
        </p:txBody>
      </p:sp>
      <p:sp>
        <p:nvSpPr>
          <p:cNvPr id="4" name="Footer Placeholder 3">
            <a:extLst>
              <a:ext uri="{FF2B5EF4-FFF2-40B4-BE49-F238E27FC236}">
                <a16:creationId xmlns:a16="http://schemas.microsoft.com/office/drawing/2014/main" id="{190F9545-277F-B543-8AB0-CA97334127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EE4EC7-2A00-1C44-B50F-86FAB3A45892}"/>
              </a:ext>
            </a:extLst>
          </p:cNvPr>
          <p:cNvSpPr>
            <a:spLocks noGrp="1"/>
          </p:cNvSpPr>
          <p:nvPr>
            <p:ph type="sldNum" sz="quarter" idx="12"/>
          </p:nvPr>
        </p:nvSpPr>
        <p:spPr/>
        <p:txBody>
          <a:bodyPr/>
          <a:lstStyle/>
          <a:p>
            <a:fld id="{D673A1C0-C9FE-0441-B1AE-9655DE400D05}" type="slidenum">
              <a:rPr lang="en-US" smtClean="0"/>
              <a:t>‹#›</a:t>
            </a:fld>
            <a:endParaRPr lang="en-US"/>
          </a:p>
        </p:txBody>
      </p:sp>
    </p:spTree>
    <p:extLst>
      <p:ext uri="{BB962C8B-B14F-4D97-AF65-F5344CB8AC3E}">
        <p14:creationId xmlns:p14="http://schemas.microsoft.com/office/powerpoint/2010/main" val="1362980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B9E708-C18A-D848-B8F5-6C2CB312196E}"/>
              </a:ext>
            </a:extLst>
          </p:cNvPr>
          <p:cNvSpPr>
            <a:spLocks noGrp="1"/>
          </p:cNvSpPr>
          <p:nvPr>
            <p:ph type="dt" sz="half" idx="10"/>
          </p:nvPr>
        </p:nvSpPr>
        <p:spPr/>
        <p:txBody>
          <a:bodyPr/>
          <a:lstStyle/>
          <a:p>
            <a:fld id="{6D2FC39D-8828-124A-AF03-CFA176113CC2}" type="datetimeFigureOut">
              <a:rPr lang="en-US" smtClean="0"/>
              <a:t>10/23/21</a:t>
            </a:fld>
            <a:endParaRPr lang="en-US"/>
          </a:p>
        </p:txBody>
      </p:sp>
      <p:sp>
        <p:nvSpPr>
          <p:cNvPr id="3" name="Footer Placeholder 2">
            <a:extLst>
              <a:ext uri="{FF2B5EF4-FFF2-40B4-BE49-F238E27FC236}">
                <a16:creationId xmlns:a16="http://schemas.microsoft.com/office/drawing/2014/main" id="{825A3720-EF2D-7242-A635-B3191B74E4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681AB5-6D91-1F44-923B-EFCF09F75381}"/>
              </a:ext>
            </a:extLst>
          </p:cNvPr>
          <p:cNvSpPr>
            <a:spLocks noGrp="1"/>
          </p:cNvSpPr>
          <p:nvPr>
            <p:ph type="sldNum" sz="quarter" idx="12"/>
          </p:nvPr>
        </p:nvSpPr>
        <p:spPr/>
        <p:txBody>
          <a:bodyPr/>
          <a:lstStyle/>
          <a:p>
            <a:fld id="{D673A1C0-C9FE-0441-B1AE-9655DE400D05}" type="slidenum">
              <a:rPr lang="en-US" smtClean="0"/>
              <a:t>‹#›</a:t>
            </a:fld>
            <a:endParaRPr lang="en-US"/>
          </a:p>
        </p:txBody>
      </p:sp>
    </p:spTree>
    <p:extLst>
      <p:ext uri="{BB962C8B-B14F-4D97-AF65-F5344CB8AC3E}">
        <p14:creationId xmlns:p14="http://schemas.microsoft.com/office/powerpoint/2010/main" val="3673581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9444-791A-2A44-8539-B9FEAD88F9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9ECAFA-EEA8-344B-934F-B8A63E862C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9D20A0-BB38-6B42-8FB6-0AFEA86202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5B3654-8D00-8C4D-B72C-695F86BE5600}"/>
              </a:ext>
            </a:extLst>
          </p:cNvPr>
          <p:cNvSpPr>
            <a:spLocks noGrp="1"/>
          </p:cNvSpPr>
          <p:nvPr>
            <p:ph type="dt" sz="half" idx="10"/>
          </p:nvPr>
        </p:nvSpPr>
        <p:spPr/>
        <p:txBody>
          <a:bodyPr/>
          <a:lstStyle/>
          <a:p>
            <a:fld id="{6D2FC39D-8828-124A-AF03-CFA176113CC2}" type="datetimeFigureOut">
              <a:rPr lang="en-US" smtClean="0"/>
              <a:t>10/23/21</a:t>
            </a:fld>
            <a:endParaRPr lang="en-US"/>
          </a:p>
        </p:txBody>
      </p:sp>
      <p:sp>
        <p:nvSpPr>
          <p:cNvPr id="6" name="Footer Placeholder 5">
            <a:extLst>
              <a:ext uri="{FF2B5EF4-FFF2-40B4-BE49-F238E27FC236}">
                <a16:creationId xmlns:a16="http://schemas.microsoft.com/office/drawing/2014/main" id="{F121D5DD-9C4D-6744-9D33-2C7B6C03B5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95EED-B982-3648-A960-209B70FB5723}"/>
              </a:ext>
            </a:extLst>
          </p:cNvPr>
          <p:cNvSpPr>
            <a:spLocks noGrp="1"/>
          </p:cNvSpPr>
          <p:nvPr>
            <p:ph type="sldNum" sz="quarter" idx="12"/>
          </p:nvPr>
        </p:nvSpPr>
        <p:spPr/>
        <p:txBody>
          <a:bodyPr/>
          <a:lstStyle/>
          <a:p>
            <a:fld id="{D673A1C0-C9FE-0441-B1AE-9655DE400D05}" type="slidenum">
              <a:rPr lang="en-US" smtClean="0"/>
              <a:t>‹#›</a:t>
            </a:fld>
            <a:endParaRPr lang="en-US"/>
          </a:p>
        </p:txBody>
      </p:sp>
    </p:spTree>
    <p:extLst>
      <p:ext uri="{BB962C8B-B14F-4D97-AF65-F5344CB8AC3E}">
        <p14:creationId xmlns:p14="http://schemas.microsoft.com/office/powerpoint/2010/main" val="3119518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E235-AA54-4C43-9D4D-DDA2E10AC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E49AC-96A0-2946-973E-D892FF3D62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E70D0-3E53-D747-A088-91D6430D49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DC3535-A6BB-A046-8EDD-E47F7C389CFB}"/>
              </a:ext>
            </a:extLst>
          </p:cNvPr>
          <p:cNvSpPr>
            <a:spLocks noGrp="1"/>
          </p:cNvSpPr>
          <p:nvPr>
            <p:ph type="dt" sz="half" idx="10"/>
          </p:nvPr>
        </p:nvSpPr>
        <p:spPr/>
        <p:txBody>
          <a:bodyPr/>
          <a:lstStyle/>
          <a:p>
            <a:fld id="{6D2FC39D-8828-124A-AF03-CFA176113CC2}" type="datetimeFigureOut">
              <a:rPr lang="en-US" smtClean="0"/>
              <a:t>10/23/21</a:t>
            </a:fld>
            <a:endParaRPr lang="en-US"/>
          </a:p>
        </p:txBody>
      </p:sp>
      <p:sp>
        <p:nvSpPr>
          <p:cNvPr id="6" name="Footer Placeholder 5">
            <a:extLst>
              <a:ext uri="{FF2B5EF4-FFF2-40B4-BE49-F238E27FC236}">
                <a16:creationId xmlns:a16="http://schemas.microsoft.com/office/drawing/2014/main" id="{433CA250-F5B3-3543-8618-8CAEAD850F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05A60A-7542-C948-95AA-925262245E8A}"/>
              </a:ext>
            </a:extLst>
          </p:cNvPr>
          <p:cNvSpPr>
            <a:spLocks noGrp="1"/>
          </p:cNvSpPr>
          <p:nvPr>
            <p:ph type="sldNum" sz="quarter" idx="12"/>
          </p:nvPr>
        </p:nvSpPr>
        <p:spPr/>
        <p:txBody>
          <a:bodyPr/>
          <a:lstStyle/>
          <a:p>
            <a:fld id="{D673A1C0-C9FE-0441-B1AE-9655DE400D05}" type="slidenum">
              <a:rPr lang="en-US" smtClean="0"/>
              <a:t>‹#›</a:t>
            </a:fld>
            <a:endParaRPr lang="en-US"/>
          </a:p>
        </p:txBody>
      </p:sp>
    </p:spTree>
    <p:extLst>
      <p:ext uri="{BB962C8B-B14F-4D97-AF65-F5344CB8AC3E}">
        <p14:creationId xmlns:p14="http://schemas.microsoft.com/office/powerpoint/2010/main" val="3608557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DFDE57-BE75-2D4F-AE66-000F92DCDE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BAAD58-4170-3F42-9E4C-283BC5CCCB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EB8EC-5111-BB4C-AB44-C01328D0EA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2FC39D-8828-124A-AF03-CFA176113CC2}" type="datetimeFigureOut">
              <a:rPr lang="en-US" smtClean="0"/>
              <a:t>10/23/21</a:t>
            </a:fld>
            <a:endParaRPr lang="en-US"/>
          </a:p>
        </p:txBody>
      </p:sp>
      <p:sp>
        <p:nvSpPr>
          <p:cNvPr id="5" name="Footer Placeholder 4">
            <a:extLst>
              <a:ext uri="{FF2B5EF4-FFF2-40B4-BE49-F238E27FC236}">
                <a16:creationId xmlns:a16="http://schemas.microsoft.com/office/drawing/2014/main" id="{98024E51-3186-9D4C-98E2-77279C90E8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7A15C7-0A15-AF44-BD6B-2B9A6EBDEB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73A1C0-C9FE-0441-B1AE-9655DE400D05}" type="slidenum">
              <a:rPr lang="en-US" smtClean="0"/>
              <a:t>‹#›</a:t>
            </a:fld>
            <a:endParaRPr lang="en-US"/>
          </a:p>
        </p:txBody>
      </p:sp>
    </p:spTree>
    <p:extLst>
      <p:ext uri="{BB962C8B-B14F-4D97-AF65-F5344CB8AC3E}">
        <p14:creationId xmlns:p14="http://schemas.microsoft.com/office/powerpoint/2010/main" val="338261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AF228A3E-E478-754C-BB85-01026088ED8F}"/>
              </a:ext>
            </a:extLst>
          </p:cNvPr>
          <p:cNvSpPr>
            <a:spLocks noGrp="1"/>
          </p:cNvSpPr>
          <p:nvPr>
            <p:ph type="subTitle" idx="1"/>
          </p:nvPr>
        </p:nvSpPr>
        <p:spPr>
          <a:xfrm>
            <a:off x="4439633" y="4518923"/>
            <a:ext cx="3312734" cy="1141851"/>
          </a:xfrm>
          <a:noFill/>
        </p:spPr>
        <p:txBody>
          <a:bodyPr>
            <a:normAutofit/>
          </a:bodyPr>
          <a:lstStyle/>
          <a:p>
            <a:r>
              <a:rPr lang="en-US" sz="2000" dirty="0">
                <a:solidFill>
                  <a:srgbClr val="080808"/>
                </a:solidFill>
              </a:rPr>
              <a:t>By: Warren Sky</a:t>
            </a:r>
          </a:p>
        </p:txBody>
      </p:sp>
      <p:sp>
        <p:nvSpPr>
          <p:cNvPr id="2" name="Title 1">
            <a:extLst>
              <a:ext uri="{FF2B5EF4-FFF2-40B4-BE49-F238E27FC236}">
                <a16:creationId xmlns:a16="http://schemas.microsoft.com/office/drawing/2014/main" id="{FA273F21-E596-1947-A7FA-12229A786B35}"/>
              </a:ext>
            </a:extLst>
          </p:cNvPr>
          <p:cNvSpPr>
            <a:spLocks noGrp="1"/>
          </p:cNvSpPr>
          <p:nvPr>
            <p:ph type="ctrTitle"/>
          </p:nvPr>
        </p:nvSpPr>
        <p:spPr>
          <a:xfrm>
            <a:off x="3204642" y="2353641"/>
            <a:ext cx="5782716" cy="2150719"/>
          </a:xfrm>
          <a:noFill/>
        </p:spPr>
        <p:txBody>
          <a:bodyPr anchor="ctr">
            <a:normAutofit/>
          </a:bodyPr>
          <a:lstStyle/>
          <a:p>
            <a:r>
              <a:rPr lang="en-US" sz="3600" dirty="0">
                <a:solidFill>
                  <a:srgbClr val="080808"/>
                </a:solidFill>
              </a:rPr>
              <a:t>CIS355A Course Project</a:t>
            </a:r>
            <a:br>
              <a:rPr lang="en-US" sz="3600" dirty="0">
                <a:solidFill>
                  <a:srgbClr val="080808"/>
                </a:solidFill>
              </a:rPr>
            </a:br>
            <a:r>
              <a:rPr lang="en-US" sz="3600" dirty="0">
                <a:solidFill>
                  <a:srgbClr val="080808"/>
                </a:solidFill>
              </a:rPr>
              <a:t>Sky Landscaping JAVA App</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6147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17">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1B6591-9D35-6940-8444-9220A8E49E8B}"/>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a:t>Functioning Menus</a:t>
            </a:r>
          </a:p>
        </p:txBody>
      </p:sp>
      <p:sp>
        <p:nvSpPr>
          <p:cNvPr id="45" name="Rectangle 1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21">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3"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Content Placeholder 8" descr="Graphical user interface, text&#10;&#10;Description automatically generated">
            <a:extLst>
              <a:ext uri="{FF2B5EF4-FFF2-40B4-BE49-F238E27FC236}">
                <a16:creationId xmlns:a16="http://schemas.microsoft.com/office/drawing/2014/main" id="{43437B3A-A9AB-1544-83A7-0BFE0CF762BA}"/>
              </a:ext>
            </a:extLst>
          </p:cNvPr>
          <p:cNvPicPr>
            <a:picLocks noGrp="1" noChangeAspect="1"/>
          </p:cNvPicPr>
          <p:nvPr>
            <p:ph idx="1"/>
          </p:nvPr>
        </p:nvPicPr>
        <p:blipFill>
          <a:blip r:embed="rId2"/>
          <a:stretch>
            <a:fillRect/>
          </a:stretch>
        </p:blipFill>
        <p:spPr>
          <a:xfrm>
            <a:off x="6479837" y="1093477"/>
            <a:ext cx="5586942" cy="1089452"/>
          </a:xfrm>
          <a:prstGeom prst="rect">
            <a:avLst/>
          </a:prstGeom>
        </p:spPr>
      </p:pic>
      <p:sp>
        <p:nvSpPr>
          <p:cNvPr id="44" name="Rectangle 4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12A508A8-9F4E-BA42-805C-7C3B3349C717}"/>
              </a:ext>
            </a:extLst>
          </p:cNvPr>
          <p:cNvPicPr>
            <a:picLocks noChangeAspect="1"/>
          </p:cNvPicPr>
          <p:nvPr/>
        </p:nvPicPr>
        <p:blipFill>
          <a:blip r:embed="rId3"/>
          <a:stretch>
            <a:fillRect/>
          </a:stretch>
        </p:blipFill>
        <p:spPr>
          <a:xfrm>
            <a:off x="606972" y="3348494"/>
            <a:ext cx="5825446" cy="2559346"/>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EF524E66-67E4-5C4A-A710-49F36EFC161A}"/>
              </a:ext>
            </a:extLst>
          </p:cNvPr>
          <p:cNvPicPr>
            <a:picLocks noChangeAspect="1"/>
          </p:cNvPicPr>
          <p:nvPr/>
        </p:nvPicPr>
        <p:blipFill>
          <a:blip r:embed="rId4"/>
          <a:stretch>
            <a:fillRect/>
          </a:stretch>
        </p:blipFill>
        <p:spPr>
          <a:xfrm>
            <a:off x="6479838" y="4498933"/>
            <a:ext cx="5586942" cy="1089452"/>
          </a:xfrm>
          <a:prstGeom prst="rect">
            <a:avLst/>
          </a:prstGeom>
        </p:spPr>
      </p:pic>
    </p:spTree>
    <p:extLst>
      <p:ext uri="{BB962C8B-B14F-4D97-AF65-F5344CB8AC3E}">
        <p14:creationId xmlns:p14="http://schemas.microsoft.com/office/powerpoint/2010/main" val="403492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096B-3EE9-3E46-ADE8-0D9EDD5FF9A8}"/>
              </a:ext>
            </a:extLst>
          </p:cNvPr>
          <p:cNvSpPr>
            <a:spLocks noGrp="1"/>
          </p:cNvSpPr>
          <p:nvPr>
            <p:ph type="title"/>
          </p:nvPr>
        </p:nvSpPr>
        <p:spPr/>
        <p:txBody>
          <a:bodyPr/>
          <a:lstStyle/>
          <a:p>
            <a:pPr algn="ctr"/>
            <a:r>
              <a:rPr lang="en-US" dirty="0"/>
              <a:t>Part 4 Tabs, </a:t>
            </a:r>
            <a:r>
              <a:rPr lang="en-US" dirty="0" err="1"/>
              <a:t>ArrayList</a:t>
            </a:r>
            <a:r>
              <a:rPr lang="en-US" dirty="0"/>
              <a:t>, </a:t>
            </a:r>
            <a:r>
              <a:rPr lang="en-US" dirty="0" err="1"/>
              <a:t>JList</a:t>
            </a:r>
            <a:endParaRPr lang="en-US" dirty="0"/>
          </a:p>
        </p:txBody>
      </p:sp>
      <p:sp>
        <p:nvSpPr>
          <p:cNvPr id="3" name="Content Placeholder 2">
            <a:extLst>
              <a:ext uri="{FF2B5EF4-FFF2-40B4-BE49-F238E27FC236}">
                <a16:creationId xmlns:a16="http://schemas.microsoft.com/office/drawing/2014/main" id="{89FBC1FC-AA36-8D4D-8997-066E10521EEF}"/>
              </a:ext>
            </a:extLst>
          </p:cNvPr>
          <p:cNvSpPr>
            <a:spLocks noGrp="1"/>
          </p:cNvSpPr>
          <p:nvPr>
            <p:ph idx="1"/>
          </p:nvPr>
        </p:nvSpPr>
        <p:spPr/>
        <p:txBody>
          <a:bodyPr/>
          <a:lstStyle/>
          <a:p>
            <a:pPr marL="0" indent="0">
              <a:buNone/>
            </a:pPr>
            <a:r>
              <a:rPr lang="en-US" dirty="0"/>
              <a:t>In this phase of the project I added tabs to switch between application windows.</a:t>
            </a:r>
          </a:p>
          <a:p>
            <a:pPr marL="0" indent="0">
              <a:buNone/>
            </a:pPr>
            <a:r>
              <a:rPr lang="en-US" dirty="0"/>
              <a:t>  A new Customer List window was added to which a </a:t>
            </a:r>
            <a:r>
              <a:rPr lang="en-US" dirty="0" err="1"/>
              <a:t>ScrollPane</a:t>
            </a:r>
            <a:r>
              <a:rPr lang="en-US" dirty="0"/>
              <a:t> with a </a:t>
            </a:r>
            <a:r>
              <a:rPr lang="en-US" dirty="0" err="1"/>
              <a:t>JList</a:t>
            </a:r>
            <a:r>
              <a:rPr lang="en-US" dirty="0"/>
              <a:t> to display the Customer List.  A second </a:t>
            </a:r>
            <a:r>
              <a:rPr lang="en-US" dirty="0" err="1"/>
              <a:t>ScrollPane</a:t>
            </a:r>
            <a:r>
              <a:rPr lang="en-US" dirty="0"/>
              <a:t> with a </a:t>
            </a:r>
            <a:r>
              <a:rPr lang="en-US" dirty="0" err="1"/>
              <a:t>JTextArea</a:t>
            </a:r>
            <a:r>
              <a:rPr lang="en-US" dirty="0"/>
              <a:t> was added to display the details of the customer selected in the Customer List.</a:t>
            </a:r>
          </a:p>
          <a:p>
            <a:pPr marL="0" indent="0">
              <a:buNone/>
            </a:pPr>
            <a:r>
              <a:rPr lang="en-US" dirty="0"/>
              <a:t>Load List and Delete Customer buttons were added to the Customer List window but only the Delete Customer button was made fully functional.  A “Method Not Complete” message serves as a placeholder for the Load List functionality.</a:t>
            </a:r>
          </a:p>
        </p:txBody>
      </p:sp>
    </p:spTree>
    <p:extLst>
      <p:ext uri="{BB962C8B-B14F-4D97-AF65-F5344CB8AC3E}">
        <p14:creationId xmlns:p14="http://schemas.microsoft.com/office/powerpoint/2010/main" val="3561386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77">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Rectangle 85">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464648-33DB-994B-89F3-0A5F1F26EBD7}"/>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a:solidFill>
                  <a:srgbClr val="FFFFFF"/>
                </a:solidFill>
              </a:rPr>
              <a:t>Screenshots of tabbed windows</a:t>
            </a:r>
          </a:p>
        </p:txBody>
      </p:sp>
      <p:pic>
        <p:nvPicPr>
          <p:cNvPr id="5" name="Content Placeholder 4" descr="Graphical user interface&#10;&#10;Description automatically generated">
            <a:extLst>
              <a:ext uri="{FF2B5EF4-FFF2-40B4-BE49-F238E27FC236}">
                <a16:creationId xmlns:a16="http://schemas.microsoft.com/office/drawing/2014/main" id="{38FEBCC0-3B22-4C4A-9860-41335129FCC3}"/>
              </a:ext>
            </a:extLst>
          </p:cNvPr>
          <p:cNvPicPr>
            <a:picLocks noGrp="1" noChangeAspect="1"/>
          </p:cNvPicPr>
          <p:nvPr>
            <p:ph idx="1"/>
          </p:nvPr>
        </p:nvPicPr>
        <p:blipFill>
          <a:blip r:embed="rId2"/>
          <a:stretch>
            <a:fillRect/>
          </a:stretch>
        </p:blipFill>
        <p:spPr>
          <a:xfrm>
            <a:off x="4601040" y="1302199"/>
            <a:ext cx="3387578" cy="187163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34F96438-5FDA-D246-B004-D50910EA315D}"/>
              </a:ext>
            </a:extLst>
          </p:cNvPr>
          <p:cNvPicPr>
            <a:picLocks noChangeAspect="1"/>
          </p:cNvPicPr>
          <p:nvPr/>
        </p:nvPicPr>
        <p:blipFill>
          <a:blip r:embed="rId3"/>
          <a:stretch>
            <a:fillRect/>
          </a:stretch>
        </p:blipFill>
        <p:spPr>
          <a:xfrm>
            <a:off x="8293930" y="1412776"/>
            <a:ext cx="3419533" cy="1761058"/>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197A9E5-91CE-CD4F-992A-A0DC4DEDCC43}"/>
              </a:ext>
            </a:extLst>
          </p:cNvPr>
          <p:cNvPicPr>
            <a:picLocks noChangeAspect="1"/>
          </p:cNvPicPr>
          <p:nvPr/>
        </p:nvPicPr>
        <p:blipFill>
          <a:blip r:embed="rId4"/>
          <a:stretch>
            <a:fillRect/>
          </a:stretch>
        </p:blipFill>
        <p:spPr>
          <a:xfrm>
            <a:off x="5312457" y="3429000"/>
            <a:ext cx="5689588" cy="2887465"/>
          </a:xfrm>
          <a:prstGeom prst="rect">
            <a:avLst/>
          </a:prstGeom>
        </p:spPr>
      </p:pic>
    </p:spTree>
    <p:extLst>
      <p:ext uri="{BB962C8B-B14F-4D97-AF65-F5344CB8AC3E}">
        <p14:creationId xmlns:p14="http://schemas.microsoft.com/office/powerpoint/2010/main" val="2724579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C921-B806-A74E-93B4-22299CF2A427}"/>
              </a:ext>
            </a:extLst>
          </p:cNvPr>
          <p:cNvSpPr>
            <a:spLocks noGrp="1"/>
          </p:cNvSpPr>
          <p:nvPr>
            <p:ph type="title"/>
          </p:nvPr>
        </p:nvSpPr>
        <p:spPr/>
        <p:txBody>
          <a:bodyPr/>
          <a:lstStyle/>
          <a:p>
            <a:pPr algn="ctr"/>
            <a:r>
              <a:rPr lang="en-US" dirty="0"/>
              <a:t>Part 5 Read and Write to file</a:t>
            </a:r>
          </a:p>
        </p:txBody>
      </p:sp>
      <p:sp>
        <p:nvSpPr>
          <p:cNvPr id="3" name="Content Placeholder 2">
            <a:extLst>
              <a:ext uri="{FF2B5EF4-FFF2-40B4-BE49-F238E27FC236}">
                <a16:creationId xmlns:a16="http://schemas.microsoft.com/office/drawing/2014/main" id="{F938AFCB-2BA2-9F45-BA6E-AD03B63F8D1C}"/>
              </a:ext>
            </a:extLst>
          </p:cNvPr>
          <p:cNvSpPr>
            <a:spLocks noGrp="1"/>
          </p:cNvSpPr>
          <p:nvPr>
            <p:ph idx="1"/>
          </p:nvPr>
        </p:nvSpPr>
        <p:spPr/>
        <p:txBody>
          <a:bodyPr/>
          <a:lstStyle/>
          <a:p>
            <a:pPr marL="0" indent="0">
              <a:buNone/>
            </a:pPr>
            <a:r>
              <a:rPr lang="en-US" dirty="0"/>
              <a:t>Now that the application is working maintaining the customer information is the next part to be completed.</a:t>
            </a:r>
          </a:p>
          <a:p>
            <a:pPr marL="0" indent="0">
              <a:buNone/>
            </a:pPr>
            <a:r>
              <a:rPr lang="en-US" dirty="0"/>
              <a:t>Thus far the customer and order information is only displayed not stored after the application is exited.  The Data I/O Class is created and functionality is added to the Load List button in the Customer Information window.</a:t>
            </a:r>
          </a:p>
        </p:txBody>
      </p:sp>
    </p:spTree>
    <p:extLst>
      <p:ext uri="{BB962C8B-B14F-4D97-AF65-F5344CB8AC3E}">
        <p14:creationId xmlns:p14="http://schemas.microsoft.com/office/powerpoint/2010/main" val="3644868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1042-A121-EC46-B722-1993FC142977}"/>
              </a:ext>
            </a:extLst>
          </p:cNvPr>
          <p:cNvSpPr>
            <a:spLocks noGrp="1"/>
          </p:cNvSpPr>
          <p:nvPr>
            <p:ph type="title"/>
          </p:nvPr>
        </p:nvSpPr>
        <p:spPr>
          <a:xfrm>
            <a:off x="600891" y="689364"/>
            <a:ext cx="5697583" cy="704442"/>
          </a:xfrm>
        </p:spPr>
        <p:txBody>
          <a:bodyPr/>
          <a:lstStyle/>
          <a:p>
            <a:r>
              <a:rPr lang="en-US" dirty="0"/>
              <a:t>Data I/O Class coded</a:t>
            </a:r>
          </a:p>
        </p:txBody>
      </p:sp>
      <p:pic>
        <p:nvPicPr>
          <p:cNvPr id="5" name="Content Placeholder 4" descr="Graphical user interface, text, application&#10;&#10;Description automatically generated">
            <a:extLst>
              <a:ext uri="{FF2B5EF4-FFF2-40B4-BE49-F238E27FC236}">
                <a16:creationId xmlns:a16="http://schemas.microsoft.com/office/drawing/2014/main" id="{8C0ACFEF-20CE-4D43-BF43-C5EE7C088268}"/>
              </a:ext>
            </a:extLst>
          </p:cNvPr>
          <p:cNvPicPr>
            <a:picLocks noGrp="1" noChangeAspect="1"/>
          </p:cNvPicPr>
          <p:nvPr>
            <p:ph idx="1"/>
          </p:nvPr>
        </p:nvPicPr>
        <p:blipFill>
          <a:blip r:embed="rId2"/>
          <a:stretch>
            <a:fillRect/>
          </a:stretch>
        </p:blipFill>
        <p:spPr>
          <a:xfrm>
            <a:off x="7084712" y="50799"/>
            <a:ext cx="3043538" cy="3035301"/>
          </a:xfrm>
        </p:spPr>
      </p:pic>
      <p:pic>
        <p:nvPicPr>
          <p:cNvPr id="7" name="Picture 6" descr="Graphical user interface, text&#10;&#10;Description automatically generated with medium confidence">
            <a:extLst>
              <a:ext uri="{FF2B5EF4-FFF2-40B4-BE49-F238E27FC236}">
                <a16:creationId xmlns:a16="http://schemas.microsoft.com/office/drawing/2014/main" id="{C47199FD-5A6E-8643-BE15-9F25604511F8}"/>
              </a:ext>
            </a:extLst>
          </p:cNvPr>
          <p:cNvPicPr>
            <a:picLocks noChangeAspect="1"/>
          </p:cNvPicPr>
          <p:nvPr/>
        </p:nvPicPr>
        <p:blipFill>
          <a:blip r:embed="rId3"/>
          <a:stretch>
            <a:fillRect/>
          </a:stretch>
        </p:blipFill>
        <p:spPr>
          <a:xfrm>
            <a:off x="7150026" y="3086100"/>
            <a:ext cx="2559746" cy="2584258"/>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B0D5EFAF-8164-2045-9FC1-291E2AF5BE6F}"/>
              </a:ext>
            </a:extLst>
          </p:cNvPr>
          <p:cNvPicPr>
            <a:picLocks noChangeAspect="1"/>
          </p:cNvPicPr>
          <p:nvPr/>
        </p:nvPicPr>
        <p:blipFill>
          <a:blip r:embed="rId4"/>
          <a:stretch>
            <a:fillRect/>
          </a:stretch>
        </p:blipFill>
        <p:spPr>
          <a:xfrm>
            <a:off x="7084712" y="5670358"/>
            <a:ext cx="2571124" cy="1117528"/>
          </a:xfrm>
          <a:prstGeom prst="rect">
            <a:avLst/>
          </a:prstGeom>
        </p:spPr>
      </p:pic>
    </p:spTree>
    <p:extLst>
      <p:ext uri="{BB962C8B-B14F-4D97-AF65-F5344CB8AC3E}">
        <p14:creationId xmlns:p14="http://schemas.microsoft.com/office/powerpoint/2010/main" val="1457615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5C98-412C-6B4A-9536-67D2B9CE775F}"/>
              </a:ext>
            </a:extLst>
          </p:cNvPr>
          <p:cNvSpPr>
            <a:spLocks noGrp="1"/>
          </p:cNvSpPr>
          <p:nvPr>
            <p:ph type="title"/>
          </p:nvPr>
        </p:nvSpPr>
        <p:spPr/>
        <p:txBody>
          <a:bodyPr/>
          <a:lstStyle/>
          <a:p>
            <a:pPr algn="ctr"/>
            <a:r>
              <a:rPr lang="en-US" dirty="0"/>
              <a:t>Part 6 Read/Write to database</a:t>
            </a:r>
          </a:p>
        </p:txBody>
      </p:sp>
      <p:sp>
        <p:nvSpPr>
          <p:cNvPr id="3" name="Content Placeholder 2">
            <a:extLst>
              <a:ext uri="{FF2B5EF4-FFF2-40B4-BE49-F238E27FC236}">
                <a16:creationId xmlns:a16="http://schemas.microsoft.com/office/drawing/2014/main" id="{76DE309C-8A0D-FD45-A5A4-418892271170}"/>
              </a:ext>
            </a:extLst>
          </p:cNvPr>
          <p:cNvSpPr>
            <a:spLocks noGrp="1"/>
          </p:cNvSpPr>
          <p:nvPr>
            <p:ph idx="1"/>
          </p:nvPr>
        </p:nvSpPr>
        <p:spPr/>
        <p:txBody>
          <a:bodyPr/>
          <a:lstStyle/>
          <a:p>
            <a:pPr marL="0" indent="0">
              <a:buNone/>
            </a:pPr>
            <a:r>
              <a:rPr lang="en-US" dirty="0"/>
              <a:t>While writing customer data to a file is great for storage, the functionality beyond that is limited.  By writing to a database, the data can be utilized beyond the application.  An example would be using the stored customer data to conduct business analytics.  A MySQL database was created for this purpose.</a:t>
            </a:r>
          </a:p>
          <a:p>
            <a:pPr marL="0" indent="0">
              <a:buNone/>
            </a:pPr>
            <a:endParaRPr lang="en-US" dirty="0"/>
          </a:p>
        </p:txBody>
      </p:sp>
    </p:spTree>
    <p:extLst>
      <p:ext uri="{BB962C8B-B14F-4D97-AF65-F5344CB8AC3E}">
        <p14:creationId xmlns:p14="http://schemas.microsoft.com/office/powerpoint/2010/main" val="223771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C39D-51B8-A745-A189-D6BA36743EC2}"/>
              </a:ext>
            </a:extLst>
          </p:cNvPr>
          <p:cNvSpPr>
            <a:spLocks noGrp="1"/>
          </p:cNvSpPr>
          <p:nvPr>
            <p:ph type="title"/>
          </p:nvPr>
        </p:nvSpPr>
        <p:spPr>
          <a:xfrm>
            <a:off x="1951893" y="636149"/>
            <a:ext cx="3757245" cy="3214882"/>
          </a:xfrm>
        </p:spPr>
        <p:txBody>
          <a:bodyPr>
            <a:normAutofit/>
          </a:bodyPr>
          <a:lstStyle/>
          <a:p>
            <a:r>
              <a:rPr lang="en-US" dirty="0"/>
              <a:t>Data I/O Class code which now writes to MySQL database</a:t>
            </a:r>
          </a:p>
        </p:txBody>
      </p:sp>
      <p:pic>
        <p:nvPicPr>
          <p:cNvPr id="5" name="Content Placeholder 4" descr="A picture containing text&#10;&#10;Description automatically generated">
            <a:extLst>
              <a:ext uri="{FF2B5EF4-FFF2-40B4-BE49-F238E27FC236}">
                <a16:creationId xmlns:a16="http://schemas.microsoft.com/office/drawing/2014/main" id="{25D77957-446B-884E-86FB-1E2AE48AE07D}"/>
              </a:ext>
            </a:extLst>
          </p:cNvPr>
          <p:cNvPicPr>
            <a:picLocks noGrp="1" noChangeAspect="1"/>
          </p:cNvPicPr>
          <p:nvPr>
            <p:ph idx="1"/>
          </p:nvPr>
        </p:nvPicPr>
        <p:blipFill>
          <a:blip r:embed="rId2"/>
          <a:stretch>
            <a:fillRect/>
          </a:stretch>
        </p:blipFill>
        <p:spPr>
          <a:xfrm>
            <a:off x="7039168" y="68826"/>
            <a:ext cx="3014608" cy="2421040"/>
          </a:xfrm>
        </p:spPr>
      </p:pic>
      <p:pic>
        <p:nvPicPr>
          <p:cNvPr id="7" name="Picture 6" descr="Text&#10;&#10;Description automatically generated">
            <a:extLst>
              <a:ext uri="{FF2B5EF4-FFF2-40B4-BE49-F238E27FC236}">
                <a16:creationId xmlns:a16="http://schemas.microsoft.com/office/drawing/2014/main" id="{BB1487CA-7FB5-C940-8620-1D7893C80F08}"/>
              </a:ext>
            </a:extLst>
          </p:cNvPr>
          <p:cNvPicPr>
            <a:picLocks noChangeAspect="1"/>
          </p:cNvPicPr>
          <p:nvPr/>
        </p:nvPicPr>
        <p:blipFill>
          <a:blip r:embed="rId3"/>
          <a:stretch>
            <a:fillRect/>
          </a:stretch>
        </p:blipFill>
        <p:spPr>
          <a:xfrm>
            <a:off x="7091548" y="2489866"/>
            <a:ext cx="2371704" cy="2709982"/>
          </a:xfrm>
          <a:prstGeom prst="rect">
            <a:avLst/>
          </a:prstGeom>
        </p:spPr>
      </p:pic>
      <p:pic>
        <p:nvPicPr>
          <p:cNvPr id="9" name="Picture 8" descr="Graphical user interface, text, application&#10;&#10;Description automatically generated with medium confidence">
            <a:extLst>
              <a:ext uri="{FF2B5EF4-FFF2-40B4-BE49-F238E27FC236}">
                <a16:creationId xmlns:a16="http://schemas.microsoft.com/office/drawing/2014/main" id="{9A8867C7-0E27-F648-A942-1B81437C356B}"/>
              </a:ext>
            </a:extLst>
          </p:cNvPr>
          <p:cNvPicPr>
            <a:picLocks noChangeAspect="1"/>
          </p:cNvPicPr>
          <p:nvPr/>
        </p:nvPicPr>
        <p:blipFill>
          <a:blip r:embed="rId4"/>
          <a:stretch>
            <a:fillRect/>
          </a:stretch>
        </p:blipFill>
        <p:spPr>
          <a:xfrm>
            <a:off x="7039168" y="5199848"/>
            <a:ext cx="2592604" cy="714569"/>
          </a:xfrm>
          <a:prstGeom prst="rect">
            <a:avLst/>
          </a:prstGeom>
        </p:spPr>
      </p:pic>
    </p:spTree>
    <p:extLst>
      <p:ext uri="{BB962C8B-B14F-4D97-AF65-F5344CB8AC3E}">
        <p14:creationId xmlns:p14="http://schemas.microsoft.com/office/powerpoint/2010/main" val="1250894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DCD9-0ED6-B54B-B93E-EF8C85B53047}"/>
              </a:ext>
            </a:extLst>
          </p:cNvPr>
          <p:cNvSpPr>
            <a:spLocks noGrp="1"/>
          </p:cNvSpPr>
          <p:nvPr>
            <p:ph type="title"/>
          </p:nvPr>
        </p:nvSpPr>
        <p:spPr/>
        <p:txBody>
          <a:bodyPr/>
          <a:lstStyle/>
          <a:p>
            <a:pPr algn="ctr"/>
            <a:r>
              <a:rPr lang="en-US" dirty="0"/>
              <a:t>Functioning Customer Database</a:t>
            </a:r>
          </a:p>
        </p:txBody>
      </p:sp>
      <p:pic>
        <p:nvPicPr>
          <p:cNvPr id="5" name="Content Placeholder 4" descr="Text&#10;&#10;Description automatically generated">
            <a:extLst>
              <a:ext uri="{FF2B5EF4-FFF2-40B4-BE49-F238E27FC236}">
                <a16:creationId xmlns:a16="http://schemas.microsoft.com/office/drawing/2014/main" id="{AE3C90A1-FF3A-0041-A419-FD93E10C5675}"/>
              </a:ext>
            </a:extLst>
          </p:cNvPr>
          <p:cNvPicPr>
            <a:picLocks noGrp="1" noChangeAspect="1"/>
          </p:cNvPicPr>
          <p:nvPr>
            <p:ph idx="1"/>
          </p:nvPr>
        </p:nvPicPr>
        <p:blipFill>
          <a:blip r:embed="rId2"/>
          <a:stretch>
            <a:fillRect/>
          </a:stretch>
        </p:blipFill>
        <p:spPr>
          <a:xfrm>
            <a:off x="1111093" y="1509973"/>
            <a:ext cx="8766279" cy="1495985"/>
          </a:xfrm>
        </p:spPr>
      </p:pic>
      <p:pic>
        <p:nvPicPr>
          <p:cNvPr id="7" name="Picture 6" descr="Graphical user interface, text, application&#10;&#10;Description automatically generated">
            <a:extLst>
              <a:ext uri="{FF2B5EF4-FFF2-40B4-BE49-F238E27FC236}">
                <a16:creationId xmlns:a16="http://schemas.microsoft.com/office/drawing/2014/main" id="{00A2B2B3-7A47-BB4C-8052-CD86CB75D59C}"/>
              </a:ext>
            </a:extLst>
          </p:cNvPr>
          <p:cNvPicPr>
            <a:picLocks noChangeAspect="1"/>
          </p:cNvPicPr>
          <p:nvPr/>
        </p:nvPicPr>
        <p:blipFill>
          <a:blip r:embed="rId3"/>
          <a:stretch>
            <a:fillRect/>
          </a:stretch>
        </p:blipFill>
        <p:spPr>
          <a:xfrm>
            <a:off x="142806" y="3605048"/>
            <a:ext cx="5571807" cy="288782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10BDC48C-843C-0844-88E4-D5DF63990719}"/>
              </a:ext>
            </a:extLst>
          </p:cNvPr>
          <p:cNvPicPr>
            <a:picLocks noChangeAspect="1"/>
          </p:cNvPicPr>
          <p:nvPr/>
        </p:nvPicPr>
        <p:blipFill>
          <a:blip r:embed="rId4"/>
          <a:stretch>
            <a:fillRect/>
          </a:stretch>
        </p:blipFill>
        <p:spPr>
          <a:xfrm>
            <a:off x="6255205" y="3429000"/>
            <a:ext cx="5793989" cy="3023256"/>
          </a:xfrm>
          <a:prstGeom prst="rect">
            <a:avLst/>
          </a:prstGeom>
        </p:spPr>
      </p:pic>
    </p:spTree>
    <p:extLst>
      <p:ext uri="{BB962C8B-B14F-4D97-AF65-F5344CB8AC3E}">
        <p14:creationId xmlns:p14="http://schemas.microsoft.com/office/powerpoint/2010/main" val="1726608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6ACB-B53F-754A-A4DB-4BB799258469}"/>
              </a:ext>
            </a:extLst>
          </p:cNvPr>
          <p:cNvSpPr>
            <a:spLocks noGrp="1"/>
          </p:cNvSpPr>
          <p:nvPr>
            <p:ph type="title"/>
          </p:nvPr>
        </p:nvSpPr>
        <p:spPr/>
        <p:txBody>
          <a:bodyPr/>
          <a:lstStyle/>
          <a:p>
            <a:pPr algn="ctr"/>
            <a:r>
              <a:rPr lang="en-US" dirty="0"/>
              <a:t>Challenges</a:t>
            </a:r>
          </a:p>
        </p:txBody>
      </p:sp>
      <p:sp>
        <p:nvSpPr>
          <p:cNvPr id="3" name="Content Placeholder 2">
            <a:extLst>
              <a:ext uri="{FF2B5EF4-FFF2-40B4-BE49-F238E27FC236}">
                <a16:creationId xmlns:a16="http://schemas.microsoft.com/office/drawing/2014/main" id="{EE6D9277-508C-C540-A9C9-807BB5E18819}"/>
              </a:ext>
            </a:extLst>
          </p:cNvPr>
          <p:cNvSpPr>
            <a:spLocks noGrp="1"/>
          </p:cNvSpPr>
          <p:nvPr>
            <p:ph idx="1"/>
          </p:nvPr>
        </p:nvSpPr>
        <p:spPr/>
        <p:txBody>
          <a:bodyPr/>
          <a:lstStyle/>
          <a:p>
            <a:r>
              <a:rPr lang="en-US" dirty="0"/>
              <a:t>Being careful that cases match when making references.  For example I had the tendency to capitalize in one place and not in another for variable names.</a:t>
            </a:r>
          </a:p>
          <a:p>
            <a:endParaRPr lang="en-US" dirty="0"/>
          </a:p>
        </p:txBody>
      </p:sp>
    </p:spTree>
    <p:extLst>
      <p:ext uri="{BB962C8B-B14F-4D97-AF65-F5344CB8AC3E}">
        <p14:creationId xmlns:p14="http://schemas.microsoft.com/office/powerpoint/2010/main" val="265319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A69C1E3-D085-2249-9D6B-E6E61FFF21E0}"/>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rPr>
              <a:t>Career Skills Learned</a:t>
            </a:r>
          </a:p>
        </p:txBody>
      </p:sp>
      <p:graphicFrame>
        <p:nvGraphicFramePr>
          <p:cNvPr id="5" name="Content Placeholder 2">
            <a:extLst>
              <a:ext uri="{FF2B5EF4-FFF2-40B4-BE49-F238E27FC236}">
                <a16:creationId xmlns:a16="http://schemas.microsoft.com/office/drawing/2014/main" id="{39EC2774-F5A8-4219-83CE-90786FA109B0}"/>
              </a:ext>
            </a:extLst>
          </p:cNvPr>
          <p:cNvGraphicFramePr>
            <a:graphicFrameLocks noGrp="1"/>
          </p:cNvGraphicFramePr>
          <p:nvPr>
            <p:ph idx="1"/>
            <p:extLst>
              <p:ext uri="{D42A27DB-BD31-4B8C-83A1-F6EECF244321}">
                <p14:modId xmlns:p14="http://schemas.microsoft.com/office/powerpoint/2010/main" val="170118733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7982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9EB8-CAFF-1D40-9C4B-78BD25F76FFF}"/>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0DF35BAA-F75B-184E-898B-161AB30A60F9}"/>
              </a:ext>
            </a:extLst>
          </p:cNvPr>
          <p:cNvSpPr>
            <a:spLocks noGrp="1"/>
          </p:cNvSpPr>
          <p:nvPr>
            <p:ph idx="1"/>
          </p:nvPr>
        </p:nvSpPr>
        <p:spPr/>
        <p:txBody>
          <a:bodyPr/>
          <a:lstStyle/>
          <a:p>
            <a:pPr marL="0" indent="0">
              <a:buNone/>
            </a:pPr>
            <a:r>
              <a:rPr lang="en-US" dirty="0"/>
              <a:t>In this project I designed and created a JAVA GUI program representing a Landscaping company order system.</a:t>
            </a:r>
          </a:p>
          <a:p>
            <a:pPr marL="0" indent="0">
              <a:buNone/>
            </a:pPr>
            <a:r>
              <a:rPr lang="en-US" dirty="0"/>
              <a:t>This program allows for taking an order, collecting and managing customer information, adding and removing customer and order information in a database.</a:t>
            </a:r>
          </a:p>
        </p:txBody>
      </p:sp>
    </p:spTree>
    <p:extLst>
      <p:ext uri="{BB962C8B-B14F-4D97-AF65-F5344CB8AC3E}">
        <p14:creationId xmlns:p14="http://schemas.microsoft.com/office/powerpoint/2010/main" val="538049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7F747E7-7E9D-AE46-8642-B1ADBA077FDF}"/>
              </a:ext>
            </a:extLst>
          </p:cNvPr>
          <p:cNvSpPr>
            <a:spLocks noGrp="1"/>
          </p:cNvSpPr>
          <p:nvPr>
            <p:ph type="title"/>
          </p:nvPr>
        </p:nvSpPr>
        <p:spPr>
          <a:xfrm>
            <a:off x="2979996" y="1184252"/>
            <a:ext cx="5782716" cy="764830"/>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Conclusion</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9F6C6353-7DA6-D548-8E75-B66136C5077C}"/>
              </a:ext>
            </a:extLst>
          </p:cNvPr>
          <p:cNvSpPr txBox="1"/>
          <p:nvPr/>
        </p:nvSpPr>
        <p:spPr>
          <a:xfrm>
            <a:off x="2642090" y="2882467"/>
            <a:ext cx="6474372" cy="1477328"/>
          </a:xfrm>
          <a:prstGeom prst="rect">
            <a:avLst/>
          </a:prstGeom>
          <a:noFill/>
        </p:spPr>
        <p:txBody>
          <a:bodyPr wrap="square" rtlCol="0">
            <a:spAutoFit/>
          </a:bodyPr>
          <a:lstStyle/>
          <a:p>
            <a:pPr algn="ctr"/>
            <a:r>
              <a:rPr lang="en-US" dirty="0"/>
              <a:t>With Java being such a popular programming language, being able to produce a GUI, write the supporting classes and methods to support required functionality as well as write to either a file or database is an extremely valuable set of skill to have been able to demonstrate.</a:t>
            </a:r>
          </a:p>
        </p:txBody>
      </p:sp>
    </p:spTree>
    <p:extLst>
      <p:ext uri="{BB962C8B-B14F-4D97-AF65-F5344CB8AC3E}">
        <p14:creationId xmlns:p14="http://schemas.microsoft.com/office/powerpoint/2010/main" val="1099919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A4B36C-11AF-3E4B-AE93-4607717E641F}"/>
              </a:ext>
            </a:extLst>
          </p:cNvPr>
          <p:cNvSpPr>
            <a:spLocks noGrp="1"/>
          </p:cNvSpPr>
          <p:nvPr>
            <p:ph type="title"/>
          </p:nvPr>
        </p:nvSpPr>
        <p:spPr>
          <a:xfrm>
            <a:off x="454467" y="2023110"/>
            <a:ext cx="2469624" cy="2846070"/>
          </a:xfrm>
        </p:spPr>
        <p:txBody>
          <a:bodyPr vert="horz" lIns="91440" tIns="45720" rIns="91440" bIns="45720" rtlCol="0" anchor="ctr">
            <a:normAutofit/>
          </a:bodyPr>
          <a:lstStyle/>
          <a:p>
            <a:r>
              <a:rPr lang="en-US" sz="3700"/>
              <a:t>Part 1</a:t>
            </a:r>
          </a:p>
        </p:txBody>
      </p:sp>
      <p:sp>
        <p:nvSpPr>
          <p:cNvPr id="3" name="Content Placeholder 2">
            <a:extLst>
              <a:ext uri="{FF2B5EF4-FFF2-40B4-BE49-F238E27FC236}">
                <a16:creationId xmlns:a16="http://schemas.microsoft.com/office/drawing/2014/main" id="{B6626E3D-A576-6D4A-885A-EFFCCE70055F}"/>
              </a:ext>
            </a:extLst>
          </p:cNvPr>
          <p:cNvSpPr>
            <a:spLocks noGrp="1"/>
          </p:cNvSpPr>
          <p:nvPr>
            <p:ph idx="1"/>
          </p:nvPr>
        </p:nvSpPr>
        <p:spPr>
          <a:xfrm>
            <a:off x="477627" y="5086350"/>
            <a:ext cx="2446465" cy="1178298"/>
          </a:xfrm>
        </p:spPr>
        <p:txBody>
          <a:bodyPr vert="horz" lIns="91440" tIns="45720" rIns="91440" bIns="45720" rtlCol="0">
            <a:normAutofit/>
          </a:bodyPr>
          <a:lstStyle/>
          <a:p>
            <a:pPr marL="0" indent="0">
              <a:buNone/>
            </a:pPr>
            <a:r>
              <a:rPr lang="en-US" sz="1600"/>
              <a:t>I started this project by completing  wire and UML diagrams of the application.</a:t>
            </a:r>
          </a:p>
        </p:txBody>
      </p:sp>
      <p:sp>
        <p:nvSpPr>
          <p:cNvPr id="23" name="Rectangle 2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application, PowerPoint&#10;&#10;Description automatically generated">
            <a:extLst>
              <a:ext uri="{FF2B5EF4-FFF2-40B4-BE49-F238E27FC236}">
                <a16:creationId xmlns:a16="http://schemas.microsoft.com/office/drawing/2014/main" id="{026372DA-CC5E-044C-999C-2F1FC6DA2BAD}"/>
              </a:ext>
            </a:extLst>
          </p:cNvPr>
          <p:cNvPicPr>
            <a:picLocks noChangeAspect="1"/>
          </p:cNvPicPr>
          <p:nvPr/>
        </p:nvPicPr>
        <p:blipFill>
          <a:blip r:embed="rId2"/>
          <a:stretch>
            <a:fillRect/>
          </a:stretch>
        </p:blipFill>
        <p:spPr>
          <a:xfrm>
            <a:off x="4240073" y="883463"/>
            <a:ext cx="3331675" cy="252374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363FAFC-3B1C-1743-9D02-25ACF9C10735}"/>
              </a:ext>
            </a:extLst>
          </p:cNvPr>
          <p:cNvPicPr>
            <a:picLocks noChangeAspect="1"/>
          </p:cNvPicPr>
          <p:nvPr/>
        </p:nvPicPr>
        <p:blipFill>
          <a:blip r:embed="rId3"/>
          <a:stretch>
            <a:fillRect/>
          </a:stretch>
        </p:blipFill>
        <p:spPr>
          <a:xfrm>
            <a:off x="8113394" y="883463"/>
            <a:ext cx="3331675" cy="252374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CCF318DC-0F6D-6B40-BC29-DBF69647FFB6}"/>
              </a:ext>
            </a:extLst>
          </p:cNvPr>
          <p:cNvPicPr>
            <a:picLocks noChangeAspect="1"/>
          </p:cNvPicPr>
          <p:nvPr/>
        </p:nvPicPr>
        <p:blipFill>
          <a:blip r:embed="rId4"/>
          <a:stretch>
            <a:fillRect/>
          </a:stretch>
        </p:blipFill>
        <p:spPr>
          <a:xfrm>
            <a:off x="4240073" y="3564974"/>
            <a:ext cx="3331675" cy="2523744"/>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508ED869-04C3-BD4E-9C38-FEB477FBD0A7}"/>
              </a:ext>
            </a:extLst>
          </p:cNvPr>
          <p:cNvPicPr>
            <a:picLocks noChangeAspect="1"/>
          </p:cNvPicPr>
          <p:nvPr/>
        </p:nvPicPr>
        <p:blipFill>
          <a:blip r:embed="rId5"/>
          <a:stretch>
            <a:fillRect/>
          </a:stretch>
        </p:blipFill>
        <p:spPr>
          <a:xfrm>
            <a:off x="7932998" y="3887128"/>
            <a:ext cx="3703320" cy="1879434"/>
          </a:xfrm>
          <a:prstGeom prst="rect">
            <a:avLst/>
          </a:prstGeom>
        </p:spPr>
      </p:pic>
    </p:spTree>
    <p:extLst>
      <p:ext uri="{BB962C8B-B14F-4D97-AF65-F5344CB8AC3E}">
        <p14:creationId xmlns:p14="http://schemas.microsoft.com/office/powerpoint/2010/main" val="959418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DA80-25F3-3045-88CE-24BC4AB4DDEC}"/>
              </a:ext>
            </a:extLst>
          </p:cNvPr>
          <p:cNvSpPr>
            <a:spLocks noGrp="1"/>
          </p:cNvSpPr>
          <p:nvPr>
            <p:ph type="title"/>
          </p:nvPr>
        </p:nvSpPr>
        <p:spPr/>
        <p:txBody>
          <a:bodyPr/>
          <a:lstStyle/>
          <a:p>
            <a:pPr algn="ctr"/>
            <a:r>
              <a:rPr lang="en-US" dirty="0"/>
              <a:t>Part 2</a:t>
            </a:r>
          </a:p>
        </p:txBody>
      </p:sp>
      <p:sp>
        <p:nvSpPr>
          <p:cNvPr id="3" name="Content Placeholder 2">
            <a:extLst>
              <a:ext uri="{FF2B5EF4-FFF2-40B4-BE49-F238E27FC236}">
                <a16:creationId xmlns:a16="http://schemas.microsoft.com/office/drawing/2014/main" id="{6507F723-C998-384D-A963-653B5AA543D2}"/>
              </a:ext>
            </a:extLst>
          </p:cNvPr>
          <p:cNvSpPr>
            <a:spLocks noGrp="1"/>
          </p:cNvSpPr>
          <p:nvPr>
            <p:ph idx="1"/>
          </p:nvPr>
        </p:nvSpPr>
        <p:spPr/>
        <p:txBody>
          <a:bodyPr>
            <a:normAutofit/>
          </a:bodyPr>
          <a:lstStyle/>
          <a:p>
            <a:pPr marL="0" indent="0" algn="ctr">
              <a:buNone/>
            </a:pPr>
            <a:r>
              <a:rPr lang="en-US" sz="3600" dirty="0"/>
              <a:t>Now that the design is complete the coding begins</a:t>
            </a:r>
          </a:p>
        </p:txBody>
      </p:sp>
    </p:spTree>
    <p:extLst>
      <p:ext uri="{BB962C8B-B14F-4D97-AF65-F5344CB8AC3E}">
        <p14:creationId xmlns:p14="http://schemas.microsoft.com/office/powerpoint/2010/main" val="252991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6A40-A14B-9243-A43F-1C1813818885}"/>
              </a:ext>
            </a:extLst>
          </p:cNvPr>
          <p:cNvSpPr>
            <a:spLocks noGrp="1"/>
          </p:cNvSpPr>
          <p:nvPr>
            <p:ph type="title"/>
          </p:nvPr>
        </p:nvSpPr>
        <p:spPr/>
        <p:txBody>
          <a:bodyPr>
            <a:normAutofit fontScale="90000"/>
          </a:bodyPr>
          <a:lstStyle/>
          <a:p>
            <a:r>
              <a:rPr lang="en-US" sz="2800" dirty="0"/>
              <a:t>Using the UML and wire diagrams as a guide I began to code the GUI staring with the creating the JAVA project in NetBeans IDE.  Then created the </a:t>
            </a:r>
            <a:r>
              <a:rPr lang="en-US" sz="2800" dirty="0" err="1"/>
              <a:t>JFrame</a:t>
            </a:r>
            <a:r>
              <a:rPr lang="en-US" sz="2800" dirty="0"/>
              <a:t> GUI class using NetBeans and created the Customer Class and added the first of my components. </a:t>
            </a:r>
          </a:p>
        </p:txBody>
      </p:sp>
      <p:pic>
        <p:nvPicPr>
          <p:cNvPr id="5" name="Picture 4" descr="Graphical user interface, text, application&#10;&#10;Description automatically generated">
            <a:extLst>
              <a:ext uri="{FF2B5EF4-FFF2-40B4-BE49-F238E27FC236}">
                <a16:creationId xmlns:a16="http://schemas.microsoft.com/office/drawing/2014/main" id="{5F13B8BB-78F1-BA4E-AFB4-B5757371FF88}"/>
              </a:ext>
            </a:extLst>
          </p:cNvPr>
          <p:cNvPicPr>
            <a:picLocks noChangeAspect="1"/>
          </p:cNvPicPr>
          <p:nvPr/>
        </p:nvPicPr>
        <p:blipFill>
          <a:blip r:embed="rId2"/>
          <a:stretch>
            <a:fillRect/>
          </a:stretch>
        </p:blipFill>
        <p:spPr>
          <a:xfrm>
            <a:off x="1446042" y="2216205"/>
            <a:ext cx="8511061" cy="3300412"/>
          </a:xfrm>
          <a:prstGeom prst="rect">
            <a:avLst/>
          </a:prstGeom>
        </p:spPr>
      </p:pic>
    </p:spTree>
    <p:extLst>
      <p:ext uri="{BB962C8B-B14F-4D97-AF65-F5344CB8AC3E}">
        <p14:creationId xmlns:p14="http://schemas.microsoft.com/office/powerpoint/2010/main" val="4159916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with medium confidence">
            <a:extLst>
              <a:ext uri="{FF2B5EF4-FFF2-40B4-BE49-F238E27FC236}">
                <a16:creationId xmlns:a16="http://schemas.microsoft.com/office/drawing/2014/main" id="{C58F98AC-3587-5648-9BD9-DB609D4BB614}"/>
              </a:ext>
            </a:extLst>
          </p:cNvPr>
          <p:cNvPicPr>
            <a:picLocks noChangeAspect="1"/>
          </p:cNvPicPr>
          <p:nvPr/>
        </p:nvPicPr>
        <p:blipFill>
          <a:blip r:embed="rId2"/>
          <a:stretch>
            <a:fillRect/>
          </a:stretch>
        </p:blipFill>
        <p:spPr>
          <a:xfrm>
            <a:off x="1580866" y="55430"/>
            <a:ext cx="4232970" cy="2416627"/>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B00422C9-4954-C34D-A67F-3E25CDD150D5}"/>
              </a:ext>
            </a:extLst>
          </p:cNvPr>
          <p:cNvPicPr>
            <a:picLocks noChangeAspect="1"/>
          </p:cNvPicPr>
          <p:nvPr/>
        </p:nvPicPr>
        <p:blipFill>
          <a:blip r:embed="rId3"/>
          <a:stretch>
            <a:fillRect/>
          </a:stretch>
        </p:blipFill>
        <p:spPr>
          <a:xfrm>
            <a:off x="1580866" y="2472057"/>
            <a:ext cx="4413250" cy="2782384"/>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FBC9B849-0FCF-704D-A1C4-3F35AE960B9F}"/>
              </a:ext>
            </a:extLst>
          </p:cNvPr>
          <p:cNvPicPr>
            <a:picLocks noChangeAspect="1"/>
          </p:cNvPicPr>
          <p:nvPr/>
        </p:nvPicPr>
        <p:blipFill>
          <a:blip r:embed="rId4"/>
          <a:stretch>
            <a:fillRect/>
          </a:stretch>
        </p:blipFill>
        <p:spPr>
          <a:xfrm>
            <a:off x="1580866" y="5254441"/>
            <a:ext cx="3036066" cy="2268267"/>
          </a:xfrm>
          <a:prstGeom prst="rect">
            <a:avLst/>
          </a:prstGeom>
        </p:spPr>
      </p:pic>
    </p:spTree>
    <p:extLst>
      <p:ext uri="{BB962C8B-B14F-4D97-AF65-F5344CB8AC3E}">
        <p14:creationId xmlns:p14="http://schemas.microsoft.com/office/powerpoint/2010/main" val="1163972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8C51-CA73-624C-BDB8-02591A84AFCE}"/>
              </a:ext>
            </a:extLst>
          </p:cNvPr>
          <p:cNvSpPr>
            <a:spLocks noGrp="1"/>
          </p:cNvSpPr>
          <p:nvPr>
            <p:ph type="title"/>
          </p:nvPr>
        </p:nvSpPr>
        <p:spPr/>
        <p:txBody>
          <a:bodyPr/>
          <a:lstStyle/>
          <a:p>
            <a:pPr algn="ctr"/>
            <a:r>
              <a:rPr lang="en-US" dirty="0"/>
              <a:t>Part 3 Advanced Controls</a:t>
            </a:r>
          </a:p>
        </p:txBody>
      </p:sp>
      <p:sp>
        <p:nvSpPr>
          <p:cNvPr id="3" name="Content Placeholder 2">
            <a:extLst>
              <a:ext uri="{FF2B5EF4-FFF2-40B4-BE49-F238E27FC236}">
                <a16:creationId xmlns:a16="http://schemas.microsoft.com/office/drawing/2014/main" id="{01FBB510-5BE2-034C-826B-527772407692}"/>
              </a:ext>
            </a:extLst>
          </p:cNvPr>
          <p:cNvSpPr>
            <a:spLocks noGrp="1"/>
          </p:cNvSpPr>
          <p:nvPr>
            <p:ph idx="1"/>
          </p:nvPr>
        </p:nvSpPr>
        <p:spPr/>
        <p:txBody>
          <a:bodyPr/>
          <a:lstStyle/>
          <a:p>
            <a:pPr marL="0" indent="0">
              <a:buNone/>
            </a:pPr>
            <a:r>
              <a:rPr lang="en-US" dirty="0"/>
              <a:t>This phase of the project includes adding a new window to the application for order options.  The new window will have radio buttons which control changes in the application based on user selection.  In this case the choice is the type of yard material and the change is a picture depicting the choice identified by the radio button.</a:t>
            </a:r>
          </a:p>
          <a:p>
            <a:pPr marL="0" indent="0">
              <a:buNone/>
            </a:pPr>
            <a:r>
              <a:rPr lang="en-US" dirty="0"/>
              <a:t>I also added menus and functionality to the Next and Reset buttons</a:t>
            </a:r>
          </a:p>
          <a:p>
            <a:pPr marL="0" indent="0">
              <a:buNone/>
            </a:pPr>
            <a:endParaRPr lang="en-US" dirty="0"/>
          </a:p>
        </p:txBody>
      </p:sp>
    </p:spTree>
    <p:extLst>
      <p:ext uri="{BB962C8B-B14F-4D97-AF65-F5344CB8AC3E}">
        <p14:creationId xmlns:p14="http://schemas.microsoft.com/office/powerpoint/2010/main" val="4201133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text, application, Teams&#10;&#10;Description automatically generated">
            <a:extLst>
              <a:ext uri="{FF2B5EF4-FFF2-40B4-BE49-F238E27FC236}">
                <a16:creationId xmlns:a16="http://schemas.microsoft.com/office/drawing/2014/main" id="{11901E11-957F-8C4D-BCCB-D0A298BA54FA}"/>
              </a:ext>
            </a:extLst>
          </p:cNvPr>
          <p:cNvPicPr>
            <a:picLocks noChangeAspect="1"/>
          </p:cNvPicPr>
          <p:nvPr/>
        </p:nvPicPr>
        <p:blipFill>
          <a:blip r:embed="rId2"/>
          <a:stretch>
            <a:fillRect/>
          </a:stretch>
        </p:blipFill>
        <p:spPr>
          <a:xfrm>
            <a:off x="1009650" y="1844675"/>
            <a:ext cx="5059363" cy="2166938"/>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8CD24095-80C4-9545-A43B-8F95FD7E2F2F}"/>
              </a:ext>
            </a:extLst>
          </p:cNvPr>
          <p:cNvPicPr>
            <a:picLocks noGrp="1" noChangeAspect="1"/>
          </p:cNvPicPr>
          <p:nvPr>
            <p:ph idx="1"/>
          </p:nvPr>
        </p:nvPicPr>
        <p:blipFill>
          <a:blip r:embed="rId3"/>
          <a:stretch>
            <a:fillRect/>
          </a:stretch>
        </p:blipFill>
        <p:spPr>
          <a:xfrm>
            <a:off x="1009650" y="4081463"/>
            <a:ext cx="5059363" cy="2212975"/>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E0C25C8A-392D-B94A-914D-02F2B345969D}"/>
              </a:ext>
            </a:extLst>
          </p:cNvPr>
          <p:cNvPicPr>
            <a:picLocks noChangeAspect="1"/>
          </p:cNvPicPr>
          <p:nvPr/>
        </p:nvPicPr>
        <p:blipFill>
          <a:blip r:embed="rId4"/>
          <a:stretch>
            <a:fillRect/>
          </a:stretch>
        </p:blipFill>
        <p:spPr>
          <a:xfrm>
            <a:off x="6137275" y="1844675"/>
            <a:ext cx="5040313" cy="2212975"/>
          </a:xfrm>
          <a:prstGeom prst="rect">
            <a:avLst/>
          </a:prstGeom>
        </p:spPr>
      </p:pic>
      <p:pic>
        <p:nvPicPr>
          <p:cNvPr id="9" name="Picture 8" descr="Graphical user interface&#10;&#10;Description automatically generated with low confidence">
            <a:extLst>
              <a:ext uri="{FF2B5EF4-FFF2-40B4-BE49-F238E27FC236}">
                <a16:creationId xmlns:a16="http://schemas.microsoft.com/office/drawing/2014/main" id="{99B7EA5E-9956-1645-A78B-C41A1BAD7A70}"/>
              </a:ext>
            </a:extLst>
          </p:cNvPr>
          <p:cNvPicPr>
            <a:picLocks noChangeAspect="1"/>
          </p:cNvPicPr>
          <p:nvPr/>
        </p:nvPicPr>
        <p:blipFill>
          <a:blip r:embed="rId5"/>
          <a:stretch>
            <a:fillRect/>
          </a:stretch>
        </p:blipFill>
        <p:spPr>
          <a:xfrm>
            <a:off x="6137275" y="4127500"/>
            <a:ext cx="5040313" cy="2166938"/>
          </a:xfrm>
          <a:prstGeom prst="rect">
            <a:avLst/>
          </a:prstGeom>
        </p:spPr>
      </p:pic>
      <p:sp>
        <p:nvSpPr>
          <p:cNvPr id="2" name="Title 1">
            <a:extLst>
              <a:ext uri="{FF2B5EF4-FFF2-40B4-BE49-F238E27FC236}">
                <a16:creationId xmlns:a16="http://schemas.microsoft.com/office/drawing/2014/main" id="{BFE044BF-91CF-DA42-AD28-8A6744A6DD0D}"/>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Radio buttons</a:t>
            </a:r>
          </a:p>
        </p:txBody>
      </p:sp>
    </p:spTree>
    <p:extLst>
      <p:ext uri="{BB962C8B-B14F-4D97-AF65-F5344CB8AC3E}">
        <p14:creationId xmlns:p14="http://schemas.microsoft.com/office/powerpoint/2010/main" val="316026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08AC7-FC8B-7D4F-9D5F-EB6796EDF98B}"/>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a:t>Functioning JButtons</a:t>
            </a:r>
          </a:p>
        </p:txBody>
      </p:sp>
      <p:sp>
        <p:nvSpPr>
          <p:cNvPr id="30" name="Rectangle 2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33"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Graphical user interface, text, application, email&#10;&#10;Description automatically generated">
            <a:extLst>
              <a:ext uri="{FF2B5EF4-FFF2-40B4-BE49-F238E27FC236}">
                <a16:creationId xmlns:a16="http://schemas.microsoft.com/office/drawing/2014/main" id="{932B985F-0225-6949-9E22-E35FAB040D3B}"/>
              </a:ext>
            </a:extLst>
          </p:cNvPr>
          <p:cNvPicPr>
            <a:picLocks noChangeAspect="1"/>
          </p:cNvPicPr>
          <p:nvPr/>
        </p:nvPicPr>
        <p:blipFill>
          <a:blip r:embed="rId2"/>
          <a:stretch>
            <a:fillRect/>
          </a:stretch>
        </p:blipFill>
        <p:spPr>
          <a:xfrm>
            <a:off x="812543" y="4727964"/>
            <a:ext cx="5586942" cy="1787821"/>
          </a:xfrm>
          <a:prstGeom prst="rect">
            <a:avLst/>
          </a:prstGeom>
        </p:spPr>
      </p:pic>
      <p:sp>
        <p:nvSpPr>
          <p:cNvPr id="54" name="Rectangle 5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Graphical user interface, text, application, email&#10;&#10;Description automatically generated">
            <a:extLst>
              <a:ext uri="{FF2B5EF4-FFF2-40B4-BE49-F238E27FC236}">
                <a16:creationId xmlns:a16="http://schemas.microsoft.com/office/drawing/2014/main" id="{9E771D34-2C60-7C4A-A7E4-CC915161D24E}"/>
              </a:ext>
            </a:extLst>
          </p:cNvPr>
          <p:cNvPicPr>
            <a:picLocks noGrp="1" noChangeAspect="1"/>
          </p:cNvPicPr>
          <p:nvPr>
            <p:ph idx="1"/>
          </p:nvPr>
        </p:nvPicPr>
        <p:blipFill>
          <a:blip r:embed="rId3"/>
          <a:stretch>
            <a:fillRect/>
          </a:stretch>
        </p:blipFill>
        <p:spPr>
          <a:xfrm>
            <a:off x="6239944" y="387866"/>
            <a:ext cx="5586942" cy="2458253"/>
          </a:xfrm>
          <a:prstGeom prst="rect">
            <a:avLst/>
          </a:prstGeom>
        </p:spPr>
      </p:pic>
      <p:pic>
        <p:nvPicPr>
          <p:cNvPr id="5" name="Content Placeholder 4" descr="Graphical user interface&#10;&#10;Description automatically generated">
            <a:extLst>
              <a:ext uri="{FF2B5EF4-FFF2-40B4-BE49-F238E27FC236}">
                <a16:creationId xmlns:a16="http://schemas.microsoft.com/office/drawing/2014/main" id="{599B68F7-3E2A-5347-A1D3-4C9CB8C780A5}"/>
              </a:ext>
            </a:extLst>
          </p:cNvPr>
          <p:cNvPicPr>
            <a:picLocks noChangeAspect="1"/>
          </p:cNvPicPr>
          <p:nvPr/>
        </p:nvPicPr>
        <p:blipFill rotWithShape="1">
          <a:blip r:embed="rId4"/>
          <a:srcRect l="12094" r="12941" b="2"/>
          <a:stretch/>
        </p:blipFill>
        <p:spPr>
          <a:xfrm>
            <a:off x="6479838" y="3404093"/>
            <a:ext cx="5586942" cy="3279133"/>
          </a:xfrm>
          <a:prstGeom prst="rect">
            <a:avLst/>
          </a:prstGeom>
        </p:spPr>
      </p:pic>
      <p:sp>
        <p:nvSpPr>
          <p:cNvPr id="11" name="TextBox 10">
            <a:extLst>
              <a:ext uri="{FF2B5EF4-FFF2-40B4-BE49-F238E27FC236}">
                <a16:creationId xmlns:a16="http://schemas.microsoft.com/office/drawing/2014/main" id="{B0B50513-1FEB-BF49-B01B-33E7A153CB4F}"/>
              </a:ext>
            </a:extLst>
          </p:cNvPr>
          <p:cNvSpPr txBox="1"/>
          <p:nvPr/>
        </p:nvSpPr>
        <p:spPr>
          <a:xfrm>
            <a:off x="1590770" y="3851923"/>
            <a:ext cx="2612930" cy="646331"/>
          </a:xfrm>
          <a:prstGeom prst="rect">
            <a:avLst/>
          </a:prstGeom>
          <a:noFill/>
        </p:spPr>
        <p:txBody>
          <a:bodyPr wrap="square" rtlCol="0">
            <a:spAutoFit/>
          </a:bodyPr>
          <a:lstStyle/>
          <a:p>
            <a:r>
              <a:rPr lang="en-US" dirty="0"/>
              <a:t>Code for reset method which the </a:t>
            </a:r>
            <a:r>
              <a:rPr lang="en-US" dirty="0" err="1"/>
              <a:t>JButton</a:t>
            </a:r>
            <a:r>
              <a:rPr lang="en-US" dirty="0"/>
              <a:t> calls</a:t>
            </a:r>
          </a:p>
        </p:txBody>
      </p:sp>
    </p:spTree>
    <p:extLst>
      <p:ext uri="{BB962C8B-B14F-4D97-AF65-F5344CB8AC3E}">
        <p14:creationId xmlns:p14="http://schemas.microsoft.com/office/powerpoint/2010/main" val="3578475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TotalTime>
  <Words>602</Words>
  <Application>Microsoft Macintosh PowerPoint</Application>
  <PresentationFormat>Widescreen</PresentationFormat>
  <Paragraphs>38</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CIS355A Course Project Sky Landscaping JAVA App</vt:lpstr>
      <vt:lpstr>Introduction</vt:lpstr>
      <vt:lpstr>Part 1</vt:lpstr>
      <vt:lpstr>Part 2</vt:lpstr>
      <vt:lpstr>Using the UML and wire diagrams as a guide I began to code the GUI staring with the creating the JAVA project in NetBeans IDE.  Then created the JFrame GUI class using NetBeans and created the Customer Class and added the first of my components. </vt:lpstr>
      <vt:lpstr>PowerPoint Presentation</vt:lpstr>
      <vt:lpstr>Part 3 Advanced Controls</vt:lpstr>
      <vt:lpstr>Radio buttons</vt:lpstr>
      <vt:lpstr>Functioning JButtons</vt:lpstr>
      <vt:lpstr>Functioning Menus</vt:lpstr>
      <vt:lpstr>Part 4 Tabs, ArrayList, JList</vt:lpstr>
      <vt:lpstr>Screenshots of tabbed windows</vt:lpstr>
      <vt:lpstr>Part 5 Read and Write to file</vt:lpstr>
      <vt:lpstr>Data I/O Class coded</vt:lpstr>
      <vt:lpstr>Part 6 Read/Write to database</vt:lpstr>
      <vt:lpstr>Data I/O Class code which now writes to MySQL database</vt:lpstr>
      <vt:lpstr>Functioning Customer Database</vt:lpstr>
      <vt:lpstr>Challenges</vt:lpstr>
      <vt:lpstr>Career Skills Learned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CIS355A Course Project Sky Landscaping</dc:title>
  <dc:creator>Microsoft Office User</dc:creator>
  <cp:lastModifiedBy>Microsoft Office User</cp:lastModifiedBy>
  <cp:revision>2</cp:revision>
  <dcterms:created xsi:type="dcterms:W3CDTF">2021-10-22T23:06:07Z</dcterms:created>
  <dcterms:modified xsi:type="dcterms:W3CDTF">2021-10-23T20:49:12Z</dcterms:modified>
</cp:coreProperties>
</file>